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26" r:id="rId2"/>
    <p:sldId id="296" r:id="rId3"/>
    <p:sldId id="302" r:id="rId4"/>
    <p:sldId id="428" r:id="rId5"/>
    <p:sldId id="391" r:id="rId6"/>
    <p:sldId id="308" r:id="rId7"/>
    <p:sldId id="313" r:id="rId8"/>
    <p:sldId id="304" r:id="rId9"/>
    <p:sldId id="393" r:id="rId10"/>
    <p:sldId id="370" r:id="rId11"/>
    <p:sldId id="310" r:id="rId12"/>
    <p:sldId id="412" r:id="rId13"/>
    <p:sldId id="388" r:id="rId14"/>
    <p:sldId id="390" r:id="rId15"/>
    <p:sldId id="443" r:id="rId16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CC"/>
    <a:srgbClr val="6699FF"/>
    <a:srgbClr val="FF3300"/>
    <a:srgbClr val="FF9900"/>
    <a:srgbClr val="0000FF"/>
    <a:srgbClr val="EAEAEA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91" autoAdjust="0"/>
    <p:restoredTop sz="94660" autoAdjust="0"/>
  </p:normalViewPr>
  <p:slideViewPr>
    <p:cSldViewPr>
      <p:cViewPr>
        <p:scale>
          <a:sx n="40" d="100"/>
          <a:sy n="40" d="100"/>
        </p:scale>
        <p:origin x="-197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78413A00-05ED-4DF1-A480-C00E0AA1BDF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3A00-05ED-4DF1-A480-C00E0AA1BDFC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2.images.com/webimages/sis/jpg/60145-31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rgbClr val="CC00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it-IT" sz="3200" b="1">
                <a:solidFill>
                  <a:schemeClr val="bg1"/>
                </a:solidFill>
                <a:effectLst/>
                <a:latin typeface="Tahoma" pitchFamily="34" charset="0"/>
              </a:rPr>
              <a:t>Percorso Diagnostico-Terapeutico (PDT)</a:t>
            </a:r>
          </a:p>
        </p:txBody>
      </p:sp>
      <p:pic>
        <p:nvPicPr>
          <p:cNvPr id="206853" name="Picture 5" descr="7364400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2243138"/>
            <a:ext cx="5184775" cy="4614862"/>
          </a:xfrm>
          <a:prstGeom prst="rect">
            <a:avLst/>
          </a:prstGeom>
          <a:noFill/>
        </p:spPr>
      </p:pic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0" y="765175"/>
            <a:ext cx="91440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it-IT" sz="2400" b="1">
                <a:solidFill>
                  <a:srgbClr val="CC66FF"/>
                </a:solidFill>
                <a:effectLst/>
                <a:latin typeface="Tahoma" pitchFamily="34" charset="0"/>
              </a:rPr>
              <a:t>E’ uno strumento di gestione coordinata dei processi produttivi sanitari, mirante alla </a:t>
            </a:r>
            <a:r>
              <a:rPr lang="it-IT" sz="2400" b="1">
                <a:solidFill>
                  <a:srgbClr val="FF9900"/>
                </a:solidFill>
                <a:effectLst/>
                <a:latin typeface="Tahoma" pitchFamily="34" charset="0"/>
              </a:rPr>
              <a:t>presa in carico</a:t>
            </a:r>
            <a:r>
              <a:rPr lang="it-IT" sz="2400" b="1">
                <a:solidFill>
                  <a:srgbClr val="CC66FF"/>
                </a:solidFill>
                <a:effectLst/>
                <a:latin typeface="Tahoma" pitchFamily="34" charset="0"/>
              </a:rPr>
              <a:t> del paziente e al  </a:t>
            </a:r>
            <a:r>
              <a:rPr lang="it-IT" sz="2400" b="1">
                <a:solidFill>
                  <a:srgbClr val="FF9900"/>
                </a:solidFill>
                <a:effectLst/>
                <a:latin typeface="Tahoma" pitchFamily="34" charset="0"/>
              </a:rPr>
              <a:t>governo della domanda</a:t>
            </a:r>
            <a:r>
              <a:rPr lang="it-IT" sz="2400" b="1">
                <a:solidFill>
                  <a:srgbClr val="CC66FF"/>
                </a:solidFill>
                <a:effectLst/>
                <a:latin typeface="Tahoma" pitchFamily="34" charset="0"/>
              </a:rPr>
              <a:t> secondo un approccio sistemico per ottimizzare la Qualità delle cure.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79388" y="5102225"/>
            <a:ext cx="87137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7313" indent="434975" algn="l">
              <a:tabLst>
                <a:tab pos="987425" algn="l"/>
              </a:tabLst>
            </a:pPr>
            <a:r>
              <a:rPr lang="it-IT" sz="2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che implica:</a:t>
            </a:r>
          </a:p>
          <a:p>
            <a:pPr marL="87313" indent="434975" algn="l">
              <a:buFont typeface="Wingdings" pitchFamily="2" charset="2"/>
              <a:buChar char="ü"/>
              <a:tabLst>
                <a:tab pos="987425" algn="l"/>
              </a:tabLst>
            </a:pPr>
            <a:r>
              <a:rPr lang="it-IT" sz="2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una </a:t>
            </a:r>
            <a: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gestione per processi;</a:t>
            </a:r>
            <a:endParaRPr lang="it-IT" sz="24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Tahoma" pitchFamily="34" charset="0"/>
            </a:endParaRPr>
          </a:p>
          <a:p>
            <a:pPr marL="87313" indent="434975" algn="l">
              <a:buFont typeface="Wingdings" pitchFamily="2" charset="2"/>
              <a:buChar char="ü"/>
              <a:tabLst>
                <a:tab pos="987425" algn="l"/>
              </a:tabLst>
            </a:pPr>
            <a:r>
              <a:rPr lang="it-IT" sz="2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un</a:t>
            </a:r>
            <a: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 approccio olistico-sistemico al </a:t>
            </a:r>
            <a:r>
              <a:rPr lang="it-IT" sz="24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health</a:t>
            </a:r>
            <a: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 </a:t>
            </a:r>
            <a:r>
              <a:rPr lang="it-IT" sz="24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risk management</a:t>
            </a:r>
            <a:r>
              <a:rPr 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;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493713" y="3027363"/>
            <a:ext cx="8659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chemeClr val="bg1"/>
                </a:solidFill>
                <a:effectLst/>
                <a:latin typeface="Tahoma" pitchFamily="34" charset="0"/>
              </a:rPr>
              <a:t>PERCORSO</a:t>
            </a:r>
            <a:r>
              <a:rPr lang="it-IT" sz="3200" b="1">
                <a:solidFill>
                  <a:srgbClr val="FF3300"/>
                </a:solidFill>
                <a:effectLst/>
                <a:latin typeface="Tahoma" pitchFamily="34" charset="0"/>
              </a:rPr>
              <a:t> DIAGNOSTICO-TERAPEUTICO</a:t>
            </a:r>
            <a:endParaRPr lang="it-IT" sz="3200" b="1">
              <a:solidFill>
                <a:schemeClr val="tx2"/>
              </a:solidFill>
              <a:effectLst/>
              <a:latin typeface="Tahoma" pitchFamily="34" charset="0"/>
            </a:endParaRPr>
          </a:p>
        </p:txBody>
      </p:sp>
      <p:sp>
        <p:nvSpPr>
          <p:cNvPr id="149508" name="AutoShape 4"/>
          <p:cNvSpPr>
            <a:spLocks noChangeArrowheads="1"/>
          </p:cNvSpPr>
          <p:nvPr/>
        </p:nvSpPr>
        <p:spPr bwMode="auto">
          <a:xfrm>
            <a:off x="0" y="0"/>
            <a:ext cx="9144000" cy="3033713"/>
          </a:xfrm>
          <a:prstGeom prst="downArrowCallout">
            <a:avLst>
              <a:gd name="adj1" fmla="val 75353"/>
              <a:gd name="adj2" fmla="val 75353"/>
              <a:gd name="adj3" fmla="val 16667"/>
              <a:gd name="adj4" fmla="val 66667"/>
            </a:avLst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r>
              <a:rPr lang="it-IT" sz="3200" b="1">
                <a:solidFill>
                  <a:schemeClr val="bg1"/>
                </a:solidFill>
                <a:effectLst/>
              </a:rPr>
              <a:t>                               Strumenti </a:t>
            </a:r>
            <a:r>
              <a:rPr lang="it-IT" sz="3200" b="1">
                <a:solidFill>
                  <a:srgbClr val="FFFF00"/>
                </a:solidFill>
                <a:effectLst/>
              </a:rPr>
              <a:t>comuni</a:t>
            </a:r>
            <a:r>
              <a:rPr lang="it-IT" sz="3200" b="1">
                <a:solidFill>
                  <a:schemeClr val="bg1"/>
                </a:solidFill>
                <a:effectLst/>
              </a:rPr>
              <a:t> +                              </a:t>
            </a:r>
          </a:p>
          <a:p>
            <a:r>
              <a:rPr lang="it-IT" sz="3200" b="1">
                <a:solidFill>
                  <a:schemeClr val="bg1"/>
                </a:solidFill>
                <a:effectLst/>
              </a:rPr>
              <a:t>metodo di lavoro </a:t>
            </a:r>
            <a:r>
              <a:rPr lang="it-IT" sz="3200" b="1">
                <a:solidFill>
                  <a:srgbClr val="FFFF00"/>
                </a:solidFill>
                <a:effectLst/>
              </a:rPr>
              <a:t>condiviso </a:t>
            </a:r>
            <a:r>
              <a:rPr lang="it-IT" sz="3200" b="1">
                <a:solidFill>
                  <a:schemeClr val="bg1"/>
                </a:solidFill>
                <a:effectLst/>
              </a:rPr>
              <a:t>+ </a:t>
            </a:r>
          </a:p>
          <a:p>
            <a:r>
              <a:rPr lang="it-IT" sz="3200" b="1">
                <a:solidFill>
                  <a:schemeClr val="bg1"/>
                </a:solidFill>
                <a:effectLst/>
              </a:rPr>
              <a:t>linguaggio </a:t>
            </a:r>
            <a:r>
              <a:rPr lang="it-IT" sz="3200" b="1">
                <a:solidFill>
                  <a:srgbClr val="FFFF00"/>
                </a:solidFill>
                <a:effectLst/>
              </a:rPr>
              <a:t>uniforme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565400" y="2079625"/>
            <a:ext cx="380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400" b="1">
                <a:solidFill>
                  <a:srgbClr val="99FF33"/>
                </a:solidFill>
                <a:effectLst/>
                <a:latin typeface="Tahoma" pitchFamily="34" charset="0"/>
              </a:rPr>
              <a:t>INTERCONNETTIVITA’</a:t>
            </a:r>
          </a:p>
        </p:txBody>
      </p:sp>
      <p:grpSp>
        <p:nvGrpSpPr>
          <p:cNvPr id="149510" name="Group 6"/>
          <p:cNvGrpSpPr>
            <a:grpSpLocks/>
          </p:cNvGrpSpPr>
          <p:nvPr/>
        </p:nvGrpSpPr>
        <p:grpSpPr bwMode="auto">
          <a:xfrm>
            <a:off x="971550" y="3644900"/>
            <a:ext cx="7815263" cy="1311275"/>
            <a:chOff x="432" y="3158"/>
            <a:chExt cx="4923" cy="826"/>
          </a:xfrm>
        </p:grpSpPr>
        <p:sp>
          <p:nvSpPr>
            <p:cNvPr id="149511" name="AutoShape 7"/>
            <p:cNvSpPr>
              <a:spLocks noChangeArrowheads="1"/>
            </p:cNvSpPr>
            <p:nvPr/>
          </p:nvSpPr>
          <p:spPr bwMode="auto">
            <a:xfrm>
              <a:off x="1009" y="3342"/>
              <a:ext cx="4346" cy="536"/>
            </a:xfrm>
            <a:prstGeom prst="rightArrow">
              <a:avLst>
                <a:gd name="adj1" fmla="val 48241"/>
                <a:gd name="adj2" fmla="val 98312"/>
              </a:avLst>
            </a:prstGeom>
            <a:gradFill rotWithShape="0">
              <a:gsLst>
                <a:gs pos="0">
                  <a:srgbClr val="006600">
                    <a:gamma/>
                    <a:shade val="46275"/>
                    <a:invGamma/>
                  </a:srgbClr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9512" name="Rectangle 8"/>
            <p:cNvSpPr>
              <a:spLocks noChangeArrowheads="1"/>
            </p:cNvSpPr>
            <p:nvPr/>
          </p:nvSpPr>
          <p:spPr bwMode="auto">
            <a:xfrm>
              <a:off x="1009" y="3358"/>
              <a:ext cx="3815" cy="501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49513" name="Group 9"/>
            <p:cNvGrpSpPr>
              <a:grpSpLocks/>
            </p:cNvGrpSpPr>
            <p:nvPr/>
          </p:nvGrpSpPr>
          <p:grpSpPr bwMode="auto">
            <a:xfrm>
              <a:off x="1291" y="3342"/>
              <a:ext cx="2300" cy="527"/>
              <a:chOff x="1484" y="3582"/>
              <a:chExt cx="2300" cy="527"/>
            </a:xfrm>
          </p:grpSpPr>
          <p:sp>
            <p:nvSpPr>
              <p:cNvPr id="149514" name="Rectangle 10"/>
              <p:cNvSpPr>
                <a:spLocks noChangeArrowheads="1"/>
              </p:cNvSpPr>
              <p:nvPr/>
            </p:nvSpPr>
            <p:spPr bwMode="auto">
              <a:xfrm>
                <a:off x="1484" y="3582"/>
                <a:ext cx="232" cy="520"/>
              </a:xfrm>
              <a:prstGeom prst="rect">
                <a:avLst/>
              </a:prstGeom>
              <a:gradFill rotWithShape="0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it-IT" sz="3600">
                    <a:effectLst/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49515" name="Rectangle 11"/>
              <p:cNvSpPr>
                <a:spLocks noChangeArrowheads="1"/>
              </p:cNvSpPr>
              <p:nvPr/>
            </p:nvSpPr>
            <p:spPr bwMode="auto">
              <a:xfrm>
                <a:off x="1778" y="3588"/>
                <a:ext cx="232" cy="520"/>
              </a:xfrm>
              <a:prstGeom prst="rect">
                <a:avLst/>
              </a:prstGeom>
              <a:gradFill rotWithShape="0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it-IT" sz="3600">
                    <a:effectLst/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9516" name="Rectangle 12"/>
              <p:cNvSpPr>
                <a:spLocks noChangeArrowheads="1"/>
              </p:cNvSpPr>
              <p:nvPr/>
            </p:nvSpPr>
            <p:spPr bwMode="auto">
              <a:xfrm>
                <a:off x="2073" y="3585"/>
                <a:ext cx="232" cy="520"/>
              </a:xfrm>
              <a:prstGeom prst="rect">
                <a:avLst/>
              </a:prstGeom>
              <a:gradFill rotWithShape="0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it-IT" sz="3600">
                    <a:effectLst/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49517" name="Rectangle 13"/>
              <p:cNvSpPr>
                <a:spLocks noChangeArrowheads="1"/>
              </p:cNvSpPr>
              <p:nvPr/>
            </p:nvSpPr>
            <p:spPr bwMode="auto">
              <a:xfrm>
                <a:off x="2367" y="3582"/>
                <a:ext cx="232" cy="520"/>
              </a:xfrm>
              <a:prstGeom prst="rect">
                <a:avLst/>
              </a:prstGeom>
              <a:gradFill rotWithShape="0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it-IT" sz="3600">
                    <a:effectLst/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49518" name="Rectangle 14"/>
              <p:cNvSpPr>
                <a:spLocks noChangeArrowheads="1"/>
              </p:cNvSpPr>
              <p:nvPr/>
            </p:nvSpPr>
            <p:spPr bwMode="auto">
              <a:xfrm>
                <a:off x="2669" y="3586"/>
                <a:ext cx="232" cy="520"/>
              </a:xfrm>
              <a:prstGeom prst="rect">
                <a:avLst/>
              </a:prstGeom>
              <a:gradFill rotWithShape="0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it-IT" sz="3600">
                    <a:effectLst/>
                    <a:latin typeface="Tahoma" pitchFamily="34" charset="0"/>
                  </a:rPr>
                  <a:t>E</a:t>
                </a:r>
              </a:p>
            </p:txBody>
          </p:sp>
          <p:sp>
            <p:nvSpPr>
              <p:cNvPr id="149519" name="Rectangle 15"/>
              <p:cNvSpPr>
                <a:spLocks noChangeArrowheads="1"/>
              </p:cNvSpPr>
              <p:nvPr/>
            </p:nvSpPr>
            <p:spPr bwMode="auto">
              <a:xfrm>
                <a:off x="2963" y="3583"/>
                <a:ext cx="232" cy="520"/>
              </a:xfrm>
              <a:prstGeom prst="rect">
                <a:avLst/>
              </a:prstGeom>
              <a:gradFill rotWithShape="0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it-IT" sz="3600">
                    <a:effectLst/>
                    <a:latin typeface="Tahoma" pitchFamily="34" charset="0"/>
                  </a:rPr>
                  <a:t>F</a:t>
                </a:r>
              </a:p>
            </p:txBody>
          </p:sp>
          <p:sp>
            <p:nvSpPr>
              <p:cNvPr id="149520" name="Rectangle 16"/>
              <p:cNvSpPr>
                <a:spLocks noChangeArrowheads="1"/>
              </p:cNvSpPr>
              <p:nvPr/>
            </p:nvSpPr>
            <p:spPr bwMode="auto">
              <a:xfrm>
                <a:off x="3258" y="3589"/>
                <a:ext cx="232" cy="520"/>
              </a:xfrm>
              <a:prstGeom prst="rect">
                <a:avLst/>
              </a:prstGeom>
              <a:gradFill rotWithShape="0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it-IT" sz="3600">
                    <a:effectLst/>
                    <a:latin typeface="Tahoma" pitchFamily="34" charset="0"/>
                  </a:rPr>
                  <a:t>G</a:t>
                </a:r>
              </a:p>
            </p:txBody>
          </p:sp>
          <p:sp>
            <p:nvSpPr>
              <p:cNvPr id="149521" name="Rectangle 17"/>
              <p:cNvSpPr>
                <a:spLocks noChangeArrowheads="1"/>
              </p:cNvSpPr>
              <p:nvPr/>
            </p:nvSpPr>
            <p:spPr bwMode="auto">
              <a:xfrm>
                <a:off x="3552" y="3586"/>
                <a:ext cx="232" cy="520"/>
              </a:xfrm>
              <a:prstGeom prst="rect">
                <a:avLst/>
              </a:prstGeom>
              <a:gradFill rotWithShape="0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it-IT" sz="2400">
                    <a:effectLst/>
                    <a:latin typeface="Tahoma" pitchFamily="34" charset="0"/>
                  </a:rPr>
                  <a:t>…</a:t>
                </a:r>
              </a:p>
            </p:txBody>
          </p:sp>
        </p:grpSp>
        <p:sp>
          <p:nvSpPr>
            <p:cNvPr id="149522" name="Text Box 18"/>
            <p:cNvSpPr txBox="1">
              <a:spLocks noChangeArrowheads="1"/>
            </p:cNvSpPr>
            <p:nvPr/>
          </p:nvSpPr>
          <p:spPr bwMode="auto">
            <a:xfrm>
              <a:off x="432" y="3158"/>
              <a:ext cx="523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8000" b="1">
                  <a:solidFill>
                    <a:srgbClr val="99FF33"/>
                  </a:solidFill>
                  <a:effectLst/>
                  <a:latin typeface="Symbol" pitchFamily="18" charset="2"/>
                </a:rPr>
                <a:t>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8239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4000" b="1">
                <a:solidFill>
                  <a:schemeClr val="bg1"/>
                </a:solidFill>
                <a:effectLst/>
                <a:latin typeface="Tahoma" pitchFamily="34" charset="0"/>
              </a:rPr>
              <a:t>PERCORSO di CURA </a:t>
            </a:r>
            <a:r>
              <a:rPr lang="it-IT" sz="4800" b="1">
                <a:solidFill>
                  <a:srgbClr val="FF3300"/>
                </a:solidFill>
                <a:effectLst/>
                <a:latin typeface="Tahoma" pitchFamily="34" charset="0"/>
              </a:rPr>
              <a:t>di qualità</a:t>
            </a:r>
          </a:p>
        </p:txBody>
      </p:sp>
      <p:pic>
        <p:nvPicPr>
          <p:cNvPr id="839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844675"/>
            <a:ext cx="48958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0" y="1052513"/>
            <a:ext cx="2987675" cy="396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2000" b="1">
                <a:effectLst/>
                <a:latin typeface="Tahoma" pitchFamily="34" charset="0"/>
              </a:rPr>
              <a:t>Ciclo di Deming PDCA</a:t>
            </a:r>
          </a:p>
        </p:txBody>
      </p:sp>
      <p:pic>
        <p:nvPicPr>
          <p:cNvPr id="83977" name="Picture 9" descr="gestione"/>
          <p:cNvPicPr>
            <a:picLocks noChangeAspect="1" noChangeArrowheads="1"/>
          </p:cNvPicPr>
          <p:nvPr/>
        </p:nvPicPr>
        <p:blipFill>
          <a:blip r:embed="rId4" cstate="print"/>
          <a:srcRect l="2324" b="12057"/>
          <a:stretch>
            <a:fillRect/>
          </a:stretch>
        </p:blipFill>
        <p:spPr bwMode="auto">
          <a:xfrm>
            <a:off x="5580063" y="3500438"/>
            <a:ext cx="3429000" cy="329882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Che cosa </a:t>
            </a:r>
            <a:r>
              <a:rPr lang="it-IT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non</a:t>
            </a:r>
            <a:r>
              <a:rPr lang="it-IT" sz="5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è un PDT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82804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1-</a:t>
            </a:r>
            <a:r>
              <a:rPr lang="it-IT" sz="4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non è un sistema di burocratizzazione e di deresponsabilizzazione ;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468313" y="4221163"/>
            <a:ext cx="82804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2-</a:t>
            </a:r>
            <a:r>
              <a:rPr lang="it-IT" sz="4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non è un trattato di patologia medica e chirurgica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/>
      <p:bldP spid="1925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250825" y="1597025"/>
            <a:ext cx="864235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it-IT" sz="4400" b="1">
                <a:solidFill>
                  <a:srgbClr val="FFFF00"/>
                </a:solidFill>
                <a:effectLst/>
                <a:latin typeface="Tahoma" pitchFamily="34" charset="0"/>
              </a:rPr>
              <a:t>3-</a:t>
            </a:r>
            <a:r>
              <a:rPr lang="it-IT" sz="4400">
                <a:solidFill>
                  <a:srgbClr val="FFFF00"/>
                </a:solidFill>
                <a:effectLst/>
                <a:latin typeface="Tahoma" pitchFamily="34" charset="0"/>
              </a:rPr>
              <a:t> </a:t>
            </a:r>
            <a:r>
              <a:rPr lang="it-IT" sz="4400">
                <a:solidFill>
                  <a:srgbClr val="FF9900"/>
                </a:solidFill>
                <a:effectLst/>
                <a:latin typeface="Tahoma" pitchFamily="34" charset="0"/>
              </a:rPr>
              <a:t>non è una </a:t>
            </a:r>
            <a:r>
              <a:rPr lang="it-IT" sz="4400" b="1">
                <a:solidFill>
                  <a:srgbClr val="FF9900"/>
                </a:solidFill>
                <a:effectLst/>
                <a:latin typeface="Tahoma" pitchFamily="34" charset="0"/>
              </a:rPr>
              <a:t>Linea Guida*</a:t>
            </a:r>
            <a:r>
              <a:rPr lang="it-IT" sz="4400">
                <a:solidFill>
                  <a:srgbClr val="FF9900"/>
                </a:solidFill>
                <a:effectLst/>
                <a:latin typeface="Tahoma" pitchFamily="34" charset="0"/>
              </a:rPr>
              <a:t>, che  analizza prevalentemente il carattere prescrittivo degli aspetti diagnostico e terapeutico senza contestualizzarlo.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Che cosa </a:t>
            </a:r>
            <a:r>
              <a:rPr lang="it-IT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non</a:t>
            </a:r>
            <a:r>
              <a:rPr lang="it-IT" sz="5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è un PDT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107950" y="5373688"/>
            <a:ext cx="8893175" cy="1216025"/>
          </a:xfrm>
          <a:prstGeom prst="rect">
            <a:avLst/>
          </a:prstGeom>
          <a:solidFill>
            <a:srgbClr val="FF6600"/>
          </a:solidFill>
          <a:ln w="25400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b="1">
                <a:solidFill>
                  <a:srgbClr val="0000FF"/>
                </a:solidFill>
                <a:effectLst/>
                <a:latin typeface="Tahoma" pitchFamily="34" charset="0"/>
              </a:rPr>
              <a:t>* Raccomandazioni sviluppate sistematicamente dalla comunità medico-scientifica allo scopo di aiutare le decisioni del medico e del paziente relativamente alla scelta delle modalità di assistenza più efficace per una determinata patologia/problema clinico (Institute of Medicine – 1990).</a:t>
            </a:r>
            <a:r>
              <a:rPr lang="it-IT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144463" y="4292600"/>
            <a:ext cx="8820150" cy="11874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it-IT" sz="2400" b="1">
                <a:solidFill>
                  <a:srgbClr val="CC00FF"/>
                </a:solidFill>
                <a:effectLst/>
                <a:latin typeface="Tahoma" pitchFamily="34" charset="0"/>
              </a:rPr>
              <a:t>Istruzione operativa</a:t>
            </a:r>
            <a:r>
              <a:rPr lang="it-IT" sz="2400" b="1">
                <a:solidFill>
                  <a:schemeClr val="bg1"/>
                </a:solidFill>
                <a:effectLst/>
                <a:latin typeface="Tahoma" pitchFamily="34" charset="0"/>
              </a:rPr>
              <a:t>                                                                             </a:t>
            </a:r>
            <a:r>
              <a:rPr lang="it-IT" sz="2400">
                <a:solidFill>
                  <a:schemeClr val="bg1"/>
                </a:solidFill>
                <a:effectLst/>
                <a:latin typeface="Tahoma" pitchFamily="34" charset="0"/>
              </a:rPr>
              <a:t>descrizione dettagliata delle modalità tecniche di esecuzione di singole attività od operazioni tecniche citate in procedura.</a:t>
            </a: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179388" y="1300163"/>
            <a:ext cx="8891587" cy="15525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it-IT" sz="2400" b="1">
                <a:solidFill>
                  <a:srgbClr val="CC00FF"/>
                </a:solidFill>
                <a:effectLst/>
                <a:latin typeface="Tahoma" pitchFamily="34" charset="0"/>
              </a:rPr>
              <a:t>Protocollo</a:t>
            </a:r>
            <a:r>
              <a:rPr lang="it-IT" sz="2400">
                <a:solidFill>
                  <a:schemeClr val="bg1"/>
                </a:solidFill>
                <a:effectLst/>
                <a:latin typeface="Tahoma" pitchFamily="34" charset="0"/>
              </a:rPr>
              <a:t>                                                                                  documento condiviso da ricercatori che definisce gli obiettivi, le regole e le azioni da compiere per poter confrontare e verificare la validità o meno di una ipotesi sperimentale. 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142875" y="3167063"/>
            <a:ext cx="8893175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it-IT" sz="2400" b="1">
                <a:solidFill>
                  <a:srgbClr val="CC00FF"/>
                </a:solidFill>
                <a:effectLst/>
                <a:latin typeface="Tahoma" pitchFamily="34" charset="0"/>
              </a:rPr>
              <a:t>Procedura</a:t>
            </a:r>
            <a:r>
              <a:rPr lang="it-IT" sz="2400">
                <a:solidFill>
                  <a:schemeClr val="bg1"/>
                </a:solidFill>
                <a:effectLst/>
                <a:latin typeface="Tahoma" pitchFamily="34" charset="0"/>
              </a:rPr>
              <a:t>                                                                                    insieme di azioni professionali finalizzate ad un obiettivo. 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Che cosa </a:t>
            </a:r>
            <a:r>
              <a:rPr lang="it-IT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non</a:t>
            </a:r>
            <a:r>
              <a:rPr lang="it-IT" sz="5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è un PDT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1403350" y="5949950"/>
            <a:ext cx="63373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effectLst/>
                <a:latin typeface="Tahoma" pitchFamily="34" charset="0"/>
              </a:rPr>
              <a:t>Avviene che un PDTA contenga protocolli, procedure                                                      e istruzioni operative ma non il contrario!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FontTx/>
              <a:buNone/>
            </a:pPr>
            <a:r>
              <a:rPr lang="it-IT" sz="4000" b="1">
                <a:solidFill>
                  <a:srgbClr val="000000"/>
                </a:solidFill>
                <a:latin typeface="Tahoma" pitchFamily="34" charset="0"/>
              </a:rPr>
              <a:t>E’ l’ iter spazio-temporale  assistenziale, declinato per responsabilità, che un paziente </a:t>
            </a:r>
          </a:p>
          <a:p>
            <a:pPr algn="ctr">
              <a:buFontTx/>
              <a:buNone/>
            </a:pPr>
            <a:r>
              <a:rPr lang="it-IT" sz="4000" b="1" u="sng">
                <a:solidFill>
                  <a:srgbClr val="000000"/>
                </a:solidFill>
                <a:latin typeface="Tahoma" pitchFamily="34" charset="0"/>
              </a:rPr>
              <a:t>in  concreto </a:t>
            </a:r>
          </a:p>
          <a:p>
            <a:pPr algn="ctr">
              <a:buFontTx/>
              <a:buNone/>
            </a:pPr>
            <a:r>
              <a:rPr lang="it-IT" sz="4000" b="1">
                <a:solidFill>
                  <a:srgbClr val="000000"/>
                </a:solidFill>
                <a:latin typeface="Tahoma" pitchFamily="34" charset="0"/>
              </a:rPr>
              <a:t>segue per risolvere                             un problema  di salute</a:t>
            </a:r>
          </a:p>
          <a:p>
            <a:pPr algn="ctr">
              <a:buFontTx/>
              <a:buNone/>
            </a:pPr>
            <a:r>
              <a:rPr lang="it-IT" sz="3600" b="1">
                <a:solidFill>
                  <a:srgbClr val="000000"/>
                </a:solidFill>
                <a:latin typeface="Tahoma" pitchFamily="34" charset="0"/>
              </a:rPr>
              <a:t>(</a:t>
            </a:r>
            <a:r>
              <a:rPr lang="it-IT" sz="3600" b="1" i="1">
                <a:solidFill>
                  <a:srgbClr val="000000"/>
                </a:solidFill>
                <a:latin typeface="Tahoma" pitchFamily="34" charset="0"/>
              </a:rPr>
              <a:t>non in via teorica ma nella realtà!</a:t>
            </a:r>
            <a:r>
              <a:rPr lang="it-IT" sz="3600" b="1">
                <a:solidFill>
                  <a:srgbClr val="000000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rgbClr val="CC00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it-IT" sz="3200" b="1">
                <a:solidFill>
                  <a:schemeClr val="bg1"/>
                </a:solidFill>
                <a:effectLst/>
                <a:latin typeface="Tahoma" pitchFamily="34" charset="0"/>
              </a:rPr>
              <a:t>Percorso Diagnostico-Terapeutico (PDT)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3175"/>
            <a:ext cx="9144000" cy="1554163"/>
          </a:xfrm>
          <a:prstGeom prst="rect">
            <a:avLst/>
          </a:prstGeom>
          <a:solidFill>
            <a:srgbClr val="990033">
              <a:alpha val="46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/>
            <a:r>
              <a:rPr lang="it-IT" sz="32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Dato che le moderne cure sono pluriarticolate, per il pz                                                         è difficile capire e seguire il percorso.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rgbClr val="CC00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/>
            <a:r>
              <a:rPr lang="it-IT" sz="3200" b="1">
                <a:solidFill>
                  <a:schemeClr val="bg1"/>
                </a:solidFill>
                <a:effectLst/>
                <a:latin typeface="Tahoma" pitchFamily="34" charset="0"/>
              </a:rPr>
              <a:t>Percorso Diagnostico-Terapeutico (PDT)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6238875"/>
            <a:ext cx="9144000" cy="6413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b="1" i="1">
                <a:solidFill>
                  <a:srgbClr val="CC00FF"/>
                </a:solidFill>
                <a:effectLst/>
                <a:latin typeface="Verdana" pitchFamily="34" charset="0"/>
              </a:rPr>
              <a:t>*adattamento alle risorse professionali, organizzative                                     e tecnologiche  disponibili in loco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916238" y="522288"/>
            <a:ext cx="6227762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r>
              <a:rPr lang="it-IT" sz="3600" b="1">
                <a:solidFill>
                  <a:srgbClr val="CC66FF"/>
                </a:solidFill>
                <a:effectLst/>
                <a:latin typeface="Tahoma" pitchFamily="34" charset="0"/>
              </a:rPr>
              <a:t>E’ la contestualizzazione* delle Linee Guida,          con la quale il paziente riceve una sequenza e una temporizzazione </a:t>
            </a:r>
            <a:r>
              <a:rPr lang="it-IT" sz="3600" b="1">
                <a:solidFill>
                  <a:srgbClr val="FF9900"/>
                </a:solidFill>
                <a:effectLst/>
                <a:latin typeface="Tahoma" pitchFamily="34" charset="0"/>
              </a:rPr>
              <a:t>preordinata</a:t>
            </a:r>
            <a:r>
              <a:rPr lang="it-IT" sz="3600" b="1">
                <a:solidFill>
                  <a:srgbClr val="CC66FF"/>
                </a:solidFill>
                <a:effectLst/>
                <a:latin typeface="Tahoma" pitchFamily="34" charset="0"/>
              </a:rPr>
              <a:t>, </a:t>
            </a:r>
            <a:r>
              <a:rPr lang="it-IT" sz="3600" b="1">
                <a:solidFill>
                  <a:srgbClr val="FF9900"/>
                </a:solidFill>
                <a:effectLst/>
                <a:latin typeface="Tahoma" pitchFamily="34" charset="0"/>
              </a:rPr>
              <a:t>integrata</a:t>
            </a:r>
            <a:r>
              <a:rPr lang="it-IT" sz="3600" b="1">
                <a:solidFill>
                  <a:srgbClr val="CC66FF"/>
                </a:solidFill>
                <a:effectLst/>
                <a:latin typeface="Tahoma" pitchFamily="34" charset="0"/>
              </a:rPr>
              <a:t> e </a:t>
            </a:r>
            <a:r>
              <a:rPr lang="it-IT" sz="3600" b="1">
                <a:solidFill>
                  <a:srgbClr val="FF9900"/>
                </a:solidFill>
                <a:effectLst/>
                <a:latin typeface="Tahoma" pitchFamily="34" charset="0"/>
              </a:rPr>
              <a:t>condivisa</a:t>
            </a:r>
            <a:r>
              <a:rPr lang="it-IT" sz="3600" b="1">
                <a:solidFill>
                  <a:srgbClr val="CC66FF"/>
                </a:solidFill>
                <a:effectLst/>
                <a:latin typeface="Tahoma" pitchFamily="34" charset="0"/>
              </a:rPr>
              <a:t> di prestazioni                          di diagnosi e cura da parte del personale medico e non.</a:t>
            </a:r>
          </a:p>
        </p:txBody>
      </p:sp>
      <p:pic>
        <p:nvPicPr>
          <p:cNvPr id="75783" name="Picture 7" descr="http://www2.images.com/webimages/sis/jpg/60145-31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916113"/>
            <a:ext cx="2700338" cy="2611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-60325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3200">
                <a:solidFill>
                  <a:srgbClr val="FF9900"/>
                </a:solidFill>
                <a:effectLst/>
                <a:latin typeface="Tahoma" pitchFamily="34" charset="0"/>
              </a:rPr>
              <a:t>Le </a:t>
            </a:r>
            <a:r>
              <a:rPr lang="it-IT" sz="3200" b="1">
                <a:solidFill>
                  <a:srgbClr val="FF9900"/>
                </a:solidFill>
                <a:effectLst/>
                <a:latin typeface="Tahoma" pitchFamily="34" charset="0"/>
              </a:rPr>
              <a:t>L.G.</a:t>
            </a:r>
            <a:r>
              <a:rPr lang="it-IT" sz="3200">
                <a:solidFill>
                  <a:srgbClr val="FF9900"/>
                </a:solidFill>
                <a:effectLst/>
                <a:latin typeface="Tahoma" pitchFamily="34" charset="0"/>
              </a:rPr>
              <a:t> sono una base di riferimento scientifico nella definizione dei </a:t>
            </a:r>
            <a:r>
              <a:rPr lang="it-IT" sz="3200" b="1">
                <a:solidFill>
                  <a:srgbClr val="FF9900"/>
                </a:solidFill>
                <a:effectLst/>
                <a:latin typeface="Tahoma" pitchFamily="34" charset="0"/>
              </a:rPr>
              <a:t>PDT</a:t>
            </a:r>
            <a:r>
              <a:rPr lang="it-IT" sz="3200">
                <a:solidFill>
                  <a:srgbClr val="FF9900"/>
                </a:solidFill>
                <a:effectLst/>
                <a:latin typeface="Tahoma" pitchFamily="34" charset="0"/>
              </a:rPr>
              <a:t> aziendali,</a:t>
            </a:r>
            <a:r>
              <a:rPr lang="it-IT" sz="32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endParaRPr lang="it-IT" sz="3200">
              <a:solidFill>
                <a:srgbClr val="FF9900"/>
              </a:solidFill>
              <a:effectLst/>
              <a:latin typeface="Tahoma" pitchFamily="34" charset="0"/>
            </a:endParaRPr>
          </a:p>
        </p:txBody>
      </p:sp>
      <p:pic>
        <p:nvPicPr>
          <p:cNvPr id="208902" name="Picture 6" descr="1337000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1052513"/>
            <a:ext cx="4897437" cy="4314825"/>
          </a:xfrm>
          <a:prstGeom prst="rect">
            <a:avLst/>
          </a:prstGeom>
          <a:noFill/>
        </p:spPr>
      </p:pic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0" y="53705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 quali </a:t>
            </a:r>
            <a:r>
              <a:rPr lang="it-IT" sz="2800">
                <a:solidFill>
                  <a:srgbClr val="FF9900"/>
                </a:solidFill>
                <a:effectLst/>
                <a:latin typeface="Tahoma" pitchFamily="34" charset="0"/>
              </a:rPr>
              <a:t>hanno una funzione di </a:t>
            </a:r>
            <a:r>
              <a:rPr lang="it-IT" sz="2800" b="1">
                <a:solidFill>
                  <a:srgbClr val="FF9900"/>
                </a:solidFill>
                <a:effectLst/>
                <a:latin typeface="Tahoma" pitchFamily="34" charset="0"/>
              </a:rPr>
              <a:t>guida operativa</a:t>
            </a:r>
            <a:r>
              <a:rPr lang="it-IT" sz="2800">
                <a:solidFill>
                  <a:srgbClr val="FF9900"/>
                </a:solidFill>
                <a:effectLst/>
                <a:latin typeface="Tahoma" pitchFamily="34" charset="0"/>
              </a:rPr>
              <a:t>, ponendosi come punto di confronto/controllo della </a:t>
            </a:r>
            <a:r>
              <a:rPr lang="it-IT" sz="2800" i="1">
                <a:solidFill>
                  <a:srgbClr val="FF9900"/>
                </a:solidFill>
                <a:effectLst/>
                <a:latin typeface="Tahoma" pitchFamily="34" charset="0"/>
              </a:rPr>
              <a:t>pratice</a:t>
            </a:r>
            <a:r>
              <a:rPr lang="it-IT" sz="2800">
                <a:solidFill>
                  <a:srgbClr val="FF9900"/>
                </a:solidFill>
                <a:effectLst/>
                <a:latin typeface="Tahoma" pitchFamily="34" charset="0"/>
              </a:rPr>
              <a:t> clinica e di tipo organizzativo-gestionale.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-1646238" y="12033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2833688" y="5119688"/>
            <a:ext cx="1841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 sz="1100">
              <a:effectLst/>
            </a:endParaRPr>
          </a:p>
          <a:p>
            <a:pPr eaLnBrk="0" hangingPunct="0"/>
            <a:endParaRPr lang="it-IT">
              <a:effectLst/>
            </a:endParaRPr>
          </a:p>
        </p:txBody>
      </p:sp>
      <p:graphicFrame>
        <p:nvGraphicFramePr>
          <p:cNvPr id="171102" name="Group 94"/>
          <p:cNvGraphicFramePr>
            <a:graphicFrameLocks noGrp="1"/>
          </p:cNvGraphicFramePr>
          <p:nvPr/>
        </p:nvGraphicFramePr>
        <p:xfrm>
          <a:off x="179388" y="476250"/>
          <a:ext cx="8893175" cy="6309360"/>
        </p:xfrm>
        <a:graphic>
          <a:graphicData uri="http://schemas.openxmlformats.org/drawingml/2006/table">
            <a:tbl>
              <a:tblPr/>
              <a:tblGrid>
                <a:gridCol w="2336800"/>
                <a:gridCol w="6556375"/>
              </a:tblGrid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Uniformità 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Riduzione del grado di variabilità nel trattamento clinico e nelle modalità di accesso. 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Qualità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Comunicare al personale e ai familiari di quanto lo attende, secondo un principio di trasparenza delle informazioni relative al “meglio diagnostico e terapeutico” ; 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Efficienza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 parità di risultato clinico, individuare la più conveniente combinazione costo-efficacia. 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Efficacia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Erogare prestazioni evidence-based condivise, attivando un circolo virtuoso di learning e knowledge management.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Integrazione ospedale/ territorio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migliorare i rapporti di collaborazione e di scambio interni ed esterni all'ospedale, tra professionalità differenti.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1048" name="Rectangle 40"/>
          <p:cNvSpPr>
            <a:spLocks noChangeArrowheads="1"/>
          </p:cNvSpPr>
          <p:nvPr/>
        </p:nvSpPr>
        <p:spPr bwMode="auto">
          <a:xfrm>
            <a:off x="3419475" y="0"/>
            <a:ext cx="325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it-IT" sz="2800" b="1">
                <a:solidFill>
                  <a:srgbClr val="FFFF00"/>
                </a:solidFill>
                <a:effectLst/>
                <a:latin typeface="Tahoma" pitchFamily="34" charset="0"/>
              </a:rPr>
              <a:t>Vantaggi dai PDT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1050925"/>
            <a:ext cx="91440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7313" algn="l">
              <a:tabLst>
                <a:tab pos="987425" algn="l"/>
              </a:tabLst>
            </a:pPr>
            <a:r>
              <a:rPr lang="it-IT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quando viene</a:t>
            </a:r>
            <a:endParaRPr lang="it-IT" sz="32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87313" algn="l">
              <a:buFont typeface="Wingdings" pitchFamily="2" charset="2"/>
              <a:buChar char="ü"/>
              <a:tabLst>
                <a:tab pos="987425" algn="l"/>
              </a:tabLst>
            </a:pPr>
            <a:r>
              <a:rPr lang="it-IT" sz="4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Programmato</a:t>
            </a:r>
            <a:r>
              <a:rPr lang="it-IT" sz="4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(definizione delle fasi di lavoro clinico)</a:t>
            </a:r>
            <a:r>
              <a:rPr lang="it-IT" sz="16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;</a:t>
            </a:r>
          </a:p>
          <a:p>
            <a:pPr marL="87313" algn="l">
              <a:buFont typeface="Wingdings" pitchFamily="2" charset="2"/>
              <a:buChar char="ü"/>
              <a:tabLst>
                <a:tab pos="987425" algn="l"/>
              </a:tabLst>
            </a:pPr>
            <a:r>
              <a:rPr lang="it-IT" sz="4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Gestito</a:t>
            </a:r>
            <a:r>
              <a:rPr lang="it-IT" sz="4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(es. utilizzo di procedure, protocolli, incident reporting);</a:t>
            </a:r>
          </a:p>
          <a:p>
            <a:pPr marL="87313" algn="l">
              <a:buFont typeface="Wingdings" pitchFamily="2" charset="2"/>
              <a:buChar char="ü"/>
              <a:tabLst>
                <a:tab pos="987425" algn="l"/>
              </a:tabLst>
            </a:pPr>
            <a:r>
              <a:rPr lang="it-IT" sz="4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Misurato</a:t>
            </a:r>
            <a:r>
              <a:rPr lang="it-IT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(es. obiettivi, indicatori,);</a:t>
            </a:r>
            <a:endParaRPr lang="it-IT" sz="24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87313" algn="l">
              <a:buFont typeface="Wingdings" pitchFamily="2" charset="2"/>
              <a:buChar char="ü"/>
              <a:tabLst>
                <a:tab pos="987425" algn="l"/>
              </a:tabLst>
            </a:pPr>
            <a:r>
              <a:rPr lang="it-IT" sz="4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Valutato</a:t>
            </a:r>
            <a:r>
              <a:rPr lang="it-IT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(es. valutazione del</a:t>
            </a:r>
            <a:r>
              <a:rPr lang="it-IT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numero di scostamento dal piano di cura e individuazione delle relative cause)</a:t>
            </a:r>
            <a:endParaRPr lang="it-IT" sz="24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87313" algn="l">
              <a:buFont typeface="Wingdings" pitchFamily="2" charset="2"/>
              <a:buChar char="ü"/>
              <a:tabLst>
                <a:tab pos="987425" algn="l"/>
              </a:tabLst>
            </a:pPr>
            <a:r>
              <a:rPr lang="it-IT" sz="4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Migliorato</a:t>
            </a:r>
            <a:r>
              <a:rPr lang="it-IT" sz="4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(es. prevenzione errori).</a:t>
            </a:r>
            <a:r>
              <a:rPr lang="it-IT" sz="4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3600" b="1">
                <a:solidFill>
                  <a:schemeClr val="bg1"/>
                </a:solidFill>
                <a:effectLst/>
                <a:latin typeface="Tahoma" pitchFamily="34" charset="0"/>
              </a:rPr>
              <a:t>Un PERCORSO di CURA è </a:t>
            </a:r>
            <a:r>
              <a:rPr lang="it-IT" sz="4400" b="1">
                <a:solidFill>
                  <a:srgbClr val="FF3300"/>
                </a:solidFill>
                <a:effectLst/>
                <a:latin typeface="Tahoma" pitchFamily="34" charset="0"/>
              </a:rPr>
              <a:t>di qualità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55600" y="800100"/>
            <a:ext cx="1879600" cy="139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27025" y="515938"/>
            <a:ext cx="1122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it-IT" sz="1200" b="1" i="1">
                <a:solidFill>
                  <a:srgbClr val="993300"/>
                </a:solidFill>
                <a:effectLst/>
              </a:rPr>
              <a:t>Accettazione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482600" y="901700"/>
            <a:ext cx="7493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1200" b="1">
                <a:effectLst/>
                <a:latin typeface="Verdana" pitchFamily="34" charset="0"/>
              </a:rPr>
              <a:t>ADT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495300" y="1384300"/>
            <a:ext cx="749300" cy="4191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1200" b="1">
                <a:effectLst/>
                <a:latin typeface="Verdana" pitchFamily="34" charset="0"/>
              </a:rPr>
              <a:t>Agenda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2616200" y="787400"/>
            <a:ext cx="1879600" cy="139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2689225" y="503238"/>
            <a:ext cx="16589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it-IT" sz="1200" b="1" i="1">
                <a:solidFill>
                  <a:srgbClr val="993300"/>
                </a:solidFill>
                <a:effectLst/>
              </a:rPr>
              <a:t>Ambulatorio medico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3670300" y="876300"/>
            <a:ext cx="749300" cy="419100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1200" b="1">
                <a:effectLst/>
                <a:latin typeface="Verdana" pitchFamily="34" charset="0"/>
              </a:rPr>
              <a:t>Agenda</a:t>
            </a:r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>
            <a:off x="3949700" y="1358900"/>
            <a:ext cx="317500" cy="444500"/>
          </a:xfrm>
          <a:prstGeom prst="foldedCorner">
            <a:avLst>
              <a:gd name="adj" fmla="val 28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3636963" y="1744663"/>
            <a:ext cx="8778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100" b="1">
                <a:effectLst/>
                <a:latin typeface="Verdana" pitchFamily="34" charset="0"/>
              </a:rPr>
              <a:t>Esame</a:t>
            </a:r>
          </a:p>
          <a:p>
            <a:r>
              <a:rPr lang="it-IT" sz="1100" b="1">
                <a:effectLst/>
                <a:latin typeface="Verdana" pitchFamily="34" charset="0"/>
              </a:rPr>
              <a:t>obiettivo</a:t>
            </a: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7172325" y="771525"/>
            <a:ext cx="1879600" cy="139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7219950" y="500063"/>
            <a:ext cx="154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it-IT" sz="1200" b="1" i="1">
                <a:solidFill>
                  <a:srgbClr val="993300"/>
                </a:solidFill>
                <a:effectLst/>
              </a:rPr>
              <a:t>Laboratorio analisi</a:t>
            </a: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8226425" y="1520825"/>
            <a:ext cx="749300" cy="41910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1200" b="1">
                <a:effectLst/>
                <a:latin typeface="Verdana" pitchFamily="34" charset="0"/>
              </a:rPr>
              <a:t>LAB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7265988" y="1792288"/>
            <a:ext cx="9382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100" b="1">
                <a:effectLst/>
                <a:latin typeface="Verdana" pitchFamily="34" charset="0"/>
              </a:rPr>
              <a:t>Rich. </a:t>
            </a:r>
          </a:p>
          <a:p>
            <a:r>
              <a:rPr lang="it-IT" sz="1100" b="1">
                <a:effectLst/>
                <a:latin typeface="Verdana" pitchFamily="34" charset="0"/>
              </a:rPr>
              <a:t>Esami lab</a:t>
            </a:r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4978400" y="774700"/>
            <a:ext cx="1879600" cy="139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5280025" y="490538"/>
            <a:ext cx="16335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it-IT" sz="1200" b="1" i="1">
                <a:solidFill>
                  <a:srgbClr val="993300"/>
                </a:solidFill>
                <a:effectLst/>
              </a:rPr>
              <a:t>Ambulatorio inferm.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5997575" y="1757363"/>
            <a:ext cx="9382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100" b="1">
                <a:effectLst/>
                <a:latin typeface="Verdana" pitchFamily="34" charset="0"/>
              </a:rPr>
              <a:t>Rich.</a:t>
            </a:r>
          </a:p>
          <a:p>
            <a:r>
              <a:rPr lang="it-IT" sz="1100" b="1">
                <a:effectLst/>
                <a:latin typeface="Verdana" pitchFamily="34" charset="0"/>
              </a:rPr>
              <a:t>Esami lab</a:t>
            </a:r>
          </a:p>
        </p:txBody>
      </p:sp>
      <p:sp>
        <p:nvSpPr>
          <p:cNvPr id="87061" name="AutoShape 21"/>
          <p:cNvSpPr>
            <a:spLocks noChangeArrowheads="1"/>
          </p:cNvSpPr>
          <p:nvPr/>
        </p:nvSpPr>
        <p:spPr bwMode="auto">
          <a:xfrm>
            <a:off x="3314700" y="1346200"/>
            <a:ext cx="317500" cy="444500"/>
          </a:xfrm>
          <a:prstGeom prst="foldedCorner">
            <a:avLst>
              <a:gd name="adj" fmla="val 28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3119438" y="1731963"/>
            <a:ext cx="6477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100" b="1">
                <a:effectLst/>
                <a:latin typeface="Verdana" pitchFamily="34" charset="0"/>
              </a:rPr>
              <a:t>Rich</a:t>
            </a:r>
          </a:p>
          <a:p>
            <a:r>
              <a:rPr lang="it-IT" sz="1100" b="1">
                <a:effectLst/>
                <a:latin typeface="Verdana" pitchFamily="34" charset="0"/>
              </a:rPr>
              <a:t>esami</a:t>
            </a:r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7159625" y="3759200"/>
            <a:ext cx="1879600" cy="139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7156450" y="5176838"/>
            <a:ext cx="16589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it-IT" sz="1200" b="1" i="1">
                <a:solidFill>
                  <a:srgbClr val="993300"/>
                </a:solidFill>
                <a:effectLst/>
              </a:rPr>
              <a:t>Ambulatorio medico</a:t>
            </a:r>
          </a:p>
        </p:txBody>
      </p:sp>
      <p:sp>
        <p:nvSpPr>
          <p:cNvPr id="87065" name="AutoShape 25"/>
          <p:cNvSpPr>
            <a:spLocks noChangeArrowheads="1"/>
          </p:cNvSpPr>
          <p:nvPr/>
        </p:nvSpPr>
        <p:spPr bwMode="auto">
          <a:xfrm>
            <a:off x="7642225" y="4445000"/>
            <a:ext cx="317500" cy="444500"/>
          </a:xfrm>
          <a:prstGeom prst="foldedCorner">
            <a:avLst>
              <a:gd name="adj" fmla="val 28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7177088" y="4845050"/>
            <a:ext cx="1238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200" b="1">
                <a:effectLst/>
                <a:latin typeface="Verdana" pitchFamily="34" charset="0"/>
              </a:rPr>
              <a:t>Prescrizione</a:t>
            </a:r>
          </a:p>
        </p:txBody>
      </p:sp>
      <p:sp>
        <p:nvSpPr>
          <p:cNvPr id="87067" name="Rectangle 27"/>
          <p:cNvSpPr>
            <a:spLocks noChangeArrowheads="1"/>
          </p:cNvSpPr>
          <p:nvPr/>
        </p:nvSpPr>
        <p:spPr bwMode="auto">
          <a:xfrm>
            <a:off x="7235825" y="3848100"/>
            <a:ext cx="749300" cy="4191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1200" b="1">
                <a:effectLst/>
                <a:latin typeface="Verdana" pitchFamily="34" charset="0"/>
              </a:rPr>
              <a:t>LAB</a:t>
            </a:r>
          </a:p>
          <a:p>
            <a:r>
              <a:rPr lang="it-IT" sz="1200" b="1">
                <a:effectLst/>
                <a:latin typeface="Verdana" pitchFamily="34" charset="0"/>
              </a:rPr>
              <a:t>WEB</a:t>
            </a:r>
          </a:p>
        </p:txBody>
      </p:sp>
      <p:sp>
        <p:nvSpPr>
          <p:cNvPr id="87068" name="Rectangle 28"/>
          <p:cNvSpPr>
            <a:spLocks noChangeArrowheads="1"/>
          </p:cNvSpPr>
          <p:nvPr/>
        </p:nvSpPr>
        <p:spPr bwMode="auto">
          <a:xfrm>
            <a:off x="4432300" y="3768725"/>
            <a:ext cx="2070100" cy="139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4772025" y="5160963"/>
            <a:ext cx="850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it-IT" sz="1200" b="1" i="1">
                <a:solidFill>
                  <a:srgbClr val="993300"/>
                </a:solidFill>
                <a:effectLst/>
              </a:rPr>
              <a:t>Farmacia</a:t>
            </a:r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4792663" y="4854575"/>
            <a:ext cx="936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200" b="1" i="1">
                <a:effectLst/>
                <a:latin typeface="Verdana" pitchFamily="34" charset="0"/>
              </a:rPr>
              <a:t>Somm.ni</a:t>
            </a:r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5595938" y="4346575"/>
            <a:ext cx="11890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200" b="1" i="1">
                <a:effectLst/>
                <a:latin typeface="Verdana" pitchFamily="34" charset="0"/>
              </a:rPr>
              <a:t>Prescrizioni</a:t>
            </a:r>
          </a:p>
        </p:txBody>
      </p:sp>
      <p:sp>
        <p:nvSpPr>
          <p:cNvPr id="87072" name="Rectangle 32"/>
          <p:cNvSpPr>
            <a:spLocks noChangeArrowheads="1"/>
          </p:cNvSpPr>
          <p:nvPr/>
        </p:nvSpPr>
        <p:spPr bwMode="auto">
          <a:xfrm>
            <a:off x="5118100" y="3857625"/>
            <a:ext cx="749300" cy="4191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1200" b="1">
                <a:effectLst/>
                <a:latin typeface="Verdana" pitchFamily="34" charset="0"/>
              </a:rPr>
              <a:t>MAG</a:t>
            </a:r>
          </a:p>
          <a:p>
            <a:r>
              <a:rPr lang="it-IT" sz="1200" b="1">
                <a:effectLst/>
                <a:latin typeface="Verdana" pitchFamily="34" charset="0"/>
              </a:rPr>
              <a:t>FARM</a:t>
            </a:r>
          </a:p>
        </p:txBody>
      </p:sp>
      <p:sp>
        <p:nvSpPr>
          <p:cNvPr id="87073" name="Rectangle 33"/>
          <p:cNvSpPr>
            <a:spLocks noChangeArrowheads="1"/>
          </p:cNvSpPr>
          <p:nvPr/>
        </p:nvSpPr>
        <p:spPr bwMode="auto">
          <a:xfrm>
            <a:off x="2019300" y="3781425"/>
            <a:ext cx="1879600" cy="139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74" name="Text Box 34"/>
          <p:cNvSpPr txBox="1">
            <a:spLocks noChangeArrowheads="1"/>
          </p:cNvSpPr>
          <p:nvPr/>
        </p:nvSpPr>
        <p:spPr bwMode="auto">
          <a:xfrm>
            <a:off x="2333625" y="5211763"/>
            <a:ext cx="1106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it-IT" sz="1200" b="1" i="1">
                <a:solidFill>
                  <a:srgbClr val="993300"/>
                </a:solidFill>
                <a:effectLst/>
              </a:rPr>
              <a:t>Day Hospital</a:t>
            </a:r>
          </a:p>
        </p:txBody>
      </p:sp>
      <p:sp>
        <p:nvSpPr>
          <p:cNvPr id="87075" name="AutoShape 35"/>
          <p:cNvSpPr>
            <a:spLocks noChangeArrowheads="1"/>
          </p:cNvSpPr>
          <p:nvPr/>
        </p:nvSpPr>
        <p:spPr bwMode="auto">
          <a:xfrm>
            <a:off x="3378200" y="3895725"/>
            <a:ext cx="317500" cy="444500"/>
          </a:xfrm>
          <a:prstGeom prst="foldedCorner">
            <a:avLst>
              <a:gd name="adj" fmla="val 28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76" name="Text Box 36"/>
          <p:cNvSpPr txBox="1">
            <a:spLocks noChangeArrowheads="1"/>
          </p:cNvSpPr>
          <p:nvPr/>
        </p:nvSpPr>
        <p:spPr bwMode="auto">
          <a:xfrm>
            <a:off x="2984500" y="4308475"/>
            <a:ext cx="985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200" b="1">
                <a:effectLst/>
                <a:latin typeface="Verdana" pitchFamily="34" charset="0"/>
              </a:rPr>
              <a:t>Somm.ne</a:t>
            </a:r>
          </a:p>
        </p:txBody>
      </p:sp>
      <p:grpSp>
        <p:nvGrpSpPr>
          <p:cNvPr id="87077" name="Group 37"/>
          <p:cNvGrpSpPr>
            <a:grpSpLocks/>
          </p:cNvGrpSpPr>
          <p:nvPr/>
        </p:nvGrpSpPr>
        <p:grpSpPr bwMode="auto">
          <a:xfrm>
            <a:off x="6083300" y="4632325"/>
            <a:ext cx="190500" cy="482600"/>
            <a:chOff x="1048" y="3632"/>
            <a:chExt cx="120" cy="304"/>
          </a:xfrm>
        </p:grpSpPr>
        <p:sp>
          <p:nvSpPr>
            <p:cNvPr id="87078" name="AutoShape 38"/>
            <p:cNvSpPr>
              <a:spLocks noChangeArrowheads="1"/>
            </p:cNvSpPr>
            <p:nvPr/>
          </p:nvSpPr>
          <p:spPr bwMode="auto">
            <a:xfrm>
              <a:off x="1048" y="3632"/>
              <a:ext cx="120" cy="200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87079" name="AutoShape 39"/>
            <p:cNvCxnSpPr>
              <a:cxnSpLocks noChangeShapeType="1"/>
              <a:stCxn id="87078" idx="2"/>
            </p:cNvCxnSpPr>
            <p:nvPr/>
          </p:nvCxnSpPr>
          <p:spPr bwMode="auto">
            <a:xfrm rot="16200000" flipH="1">
              <a:off x="1070" y="3870"/>
              <a:ext cx="104" cy="2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87080" name="Group 40"/>
          <p:cNvGrpSpPr>
            <a:grpSpLocks/>
          </p:cNvGrpSpPr>
          <p:nvPr/>
        </p:nvGrpSpPr>
        <p:grpSpPr bwMode="auto">
          <a:xfrm>
            <a:off x="6146800" y="4657725"/>
            <a:ext cx="190500" cy="482600"/>
            <a:chOff x="1048" y="3632"/>
            <a:chExt cx="120" cy="304"/>
          </a:xfrm>
        </p:grpSpPr>
        <p:sp>
          <p:nvSpPr>
            <p:cNvPr id="87081" name="AutoShape 41"/>
            <p:cNvSpPr>
              <a:spLocks noChangeArrowheads="1"/>
            </p:cNvSpPr>
            <p:nvPr/>
          </p:nvSpPr>
          <p:spPr bwMode="auto">
            <a:xfrm>
              <a:off x="1048" y="3632"/>
              <a:ext cx="120" cy="200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87082" name="AutoShape 42"/>
            <p:cNvCxnSpPr>
              <a:cxnSpLocks noChangeShapeType="1"/>
              <a:stCxn id="87081" idx="2"/>
            </p:cNvCxnSpPr>
            <p:nvPr/>
          </p:nvCxnSpPr>
          <p:spPr bwMode="auto">
            <a:xfrm rot="16200000" flipH="1">
              <a:off x="1070" y="3870"/>
              <a:ext cx="104" cy="2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87083" name="Group 43"/>
          <p:cNvGrpSpPr>
            <a:grpSpLocks/>
          </p:cNvGrpSpPr>
          <p:nvPr/>
        </p:nvGrpSpPr>
        <p:grpSpPr bwMode="auto">
          <a:xfrm>
            <a:off x="3251200" y="4584700"/>
            <a:ext cx="190500" cy="482600"/>
            <a:chOff x="1048" y="3632"/>
            <a:chExt cx="120" cy="304"/>
          </a:xfrm>
        </p:grpSpPr>
        <p:sp>
          <p:nvSpPr>
            <p:cNvPr id="87084" name="AutoShape 44"/>
            <p:cNvSpPr>
              <a:spLocks noChangeArrowheads="1"/>
            </p:cNvSpPr>
            <p:nvPr/>
          </p:nvSpPr>
          <p:spPr bwMode="auto">
            <a:xfrm>
              <a:off x="1048" y="3632"/>
              <a:ext cx="120" cy="200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87085" name="AutoShape 45"/>
            <p:cNvCxnSpPr>
              <a:cxnSpLocks noChangeShapeType="1"/>
              <a:stCxn id="87084" idx="2"/>
            </p:cNvCxnSpPr>
            <p:nvPr/>
          </p:nvCxnSpPr>
          <p:spPr bwMode="auto">
            <a:xfrm rot="16200000" flipH="1">
              <a:off x="1070" y="3870"/>
              <a:ext cx="104" cy="2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87086" name="Group 46"/>
          <p:cNvGrpSpPr>
            <a:grpSpLocks/>
          </p:cNvGrpSpPr>
          <p:nvPr/>
        </p:nvGrpSpPr>
        <p:grpSpPr bwMode="auto">
          <a:xfrm>
            <a:off x="3302000" y="4635500"/>
            <a:ext cx="190500" cy="482600"/>
            <a:chOff x="1048" y="3632"/>
            <a:chExt cx="120" cy="304"/>
          </a:xfrm>
        </p:grpSpPr>
        <p:sp>
          <p:nvSpPr>
            <p:cNvPr id="87087" name="AutoShape 47"/>
            <p:cNvSpPr>
              <a:spLocks noChangeArrowheads="1"/>
            </p:cNvSpPr>
            <p:nvPr/>
          </p:nvSpPr>
          <p:spPr bwMode="auto">
            <a:xfrm>
              <a:off x="1048" y="3632"/>
              <a:ext cx="120" cy="200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87088" name="AutoShape 48"/>
            <p:cNvCxnSpPr>
              <a:cxnSpLocks noChangeShapeType="1"/>
              <a:stCxn id="87087" idx="2"/>
            </p:cNvCxnSpPr>
            <p:nvPr/>
          </p:nvCxnSpPr>
          <p:spPr bwMode="auto">
            <a:xfrm rot="16200000" flipH="1">
              <a:off x="1070" y="3870"/>
              <a:ext cx="104" cy="2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87089" name="AutoShape 49"/>
          <p:cNvSpPr>
            <a:spLocks noChangeArrowheads="1"/>
          </p:cNvSpPr>
          <p:nvPr/>
        </p:nvSpPr>
        <p:spPr bwMode="auto">
          <a:xfrm>
            <a:off x="2120900" y="3006725"/>
            <a:ext cx="317500" cy="444500"/>
          </a:xfrm>
          <a:prstGeom prst="foldedCorner">
            <a:avLst>
              <a:gd name="adj" fmla="val 28500"/>
            </a:avLst>
          </a:prstGeom>
          <a:solidFill>
            <a:srgbClr val="BABAB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90" name="Text Box 50"/>
          <p:cNvSpPr txBox="1">
            <a:spLocks noChangeArrowheads="1"/>
          </p:cNvSpPr>
          <p:nvPr/>
        </p:nvSpPr>
        <p:spPr bwMode="auto">
          <a:xfrm>
            <a:off x="2009775" y="4205288"/>
            <a:ext cx="904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100" b="1">
                <a:effectLst/>
                <a:latin typeface="Verdana" pitchFamily="34" charset="0"/>
              </a:rPr>
              <a:t>Prossima</a:t>
            </a:r>
          </a:p>
          <a:p>
            <a:r>
              <a:rPr lang="it-IT" sz="1100" b="1">
                <a:effectLst/>
                <a:latin typeface="Verdana" pitchFamily="34" charset="0"/>
              </a:rPr>
              <a:t>terapia</a:t>
            </a:r>
          </a:p>
        </p:txBody>
      </p:sp>
      <p:sp>
        <p:nvSpPr>
          <p:cNvPr id="87091" name="Freeform 51"/>
          <p:cNvSpPr>
            <a:spLocks/>
          </p:cNvSpPr>
          <p:nvPr/>
        </p:nvSpPr>
        <p:spPr bwMode="auto">
          <a:xfrm>
            <a:off x="812800" y="2165350"/>
            <a:ext cx="7893050" cy="1720850"/>
          </a:xfrm>
          <a:custGeom>
            <a:avLst/>
            <a:gdLst/>
            <a:ahLst/>
            <a:cxnLst>
              <a:cxn ang="0">
                <a:pos x="0" y="348"/>
              </a:cxn>
              <a:cxn ang="0">
                <a:pos x="432" y="644"/>
              </a:cxn>
              <a:cxn ang="0">
                <a:pos x="656" y="28"/>
              </a:cxn>
              <a:cxn ang="0">
                <a:pos x="1504" y="476"/>
              </a:cxn>
              <a:cxn ang="0">
                <a:pos x="2192" y="12"/>
              </a:cxn>
              <a:cxn ang="0">
                <a:pos x="3064" y="412"/>
              </a:cxn>
              <a:cxn ang="0">
                <a:pos x="3664" y="12"/>
              </a:cxn>
              <a:cxn ang="0">
                <a:pos x="4360" y="396"/>
              </a:cxn>
              <a:cxn ang="0">
                <a:pos x="4776" y="372"/>
              </a:cxn>
              <a:cxn ang="0">
                <a:pos x="4952" y="484"/>
              </a:cxn>
              <a:cxn ang="0">
                <a:pos x="4896" y="748"/>
              </a:cxn>
              <a:cxn ang="0">
                <a:pos x="4656" y="1004"/>
              </a:cxn>
              <a:cxn ang="0">
                <a:pos x="3976" y="748"/>
              </a:cxn>
              <a:cxn ang="0">
                <a:pos x="3328" y="636"/>
              </a:cxn>
              <a:cxn ang="0">
                <a:pos x="2832" y="772"/>
              </a:cxn>
              <a:cxn ang="0">
                <a:pos x="2048" y="636"/>
              </a:cxn>
              <a:cxn ang="0">
                <a:pos x="1392" y="972"/>
              </a:cxn>
              <a:cxn ang="0">
                <a:pos x="888" y="948"/>
              </a:cxn>
              <a:cxn ang="0">
                <a:pos x="672" y="156"/>
              </a:cxn>
            </a:cxnLst>
            <a:rect l="0" t="0" r="r" b="b"/>
            <a:pathLst>
              <a:path w="4972" h="1084">
                <a:moveTo>
                  <a:pt x="0" y="348"/>
                </a:moveTo>
                <a:cubicBezTo>
                  <a:pt x="161" y="522"/>
                  <a:pt x="323" y="697"/>
                  <a:pt x="432" y="644"/>
                </a:cubicBezTo>
                <a:cubicBezTo>
                  <a:pt x="541" y="591"/>
                  <a:pt x="477" y="56"/>
                  <a:pt x="656" y="28"/>
                </a:cubicBezTo>
                <a:cubicBezTo>
                  <a:pt x="835" y="0"/>
                  <a:pt x="1248" y="479"/>
                  <a:pt x="1504" y="476"/>
                </a:cubicBezTo>
                <a:cubicBezTo>
                  <a:pt x="1760" y="473"/>
                  <a:pt x="1932" y="23"/>
                  <a:pt x="2192" y="12"/>
                </a:cubicBezTo>
                <a:cubicBezTo>
                  <a:pt x="2452" y="1"/>
                  <a:pt x="2819" y="412"/>
                  <a:pt x="3064" y="412"/>
                </a:cubicBezTo>
                <a:cubicBezTo>
                  <a:pt x="3309" y="412"/>
                  <a:pt x="3448" y="15"/>
                  <a:pt x="3664" y="12"/>
                </a:cubicBezTo>
                <a:cubicBezTo>
                  <a:pt x="3880" y="9"/>
                  <a:pt x="4175" y="336"/>
                  <a:pt x="4360" y="396"/>
                </a:cubicBezTo>
                <a:cubicBezTo>
                  <a:pt x="4545" y="456"/>
                  <a:pt x="4677" y="357"/>
                  <a:pt x="4776" y="372"/>
                </a:cubicBezTo>
                <a:cubicBezTo>
                  <a:pt x="4875" y="387"/>
                  <a:pt x="4932" y="421"/>
                  <a:pt x="4952" y="484"/>
                </a:cubicBezTo>
                <a:cubicBezTo>
                  <a:pt x="4972" y="547"/>
                  <a:pt x="4945" y="661"/>
                  <a:pt x="4896" y="748"/>
                </a:cubicBezTo>
                <a:cubicBezTo>
                  <a:pt x="4847" y="835"/>
                  <a:pt x="4809" y="1004"/>
                  <a:pt x="4656" y="1004"/>
                </a:cubicBezTo>
                <a:cubicBezTo>
                  <a:pt x="4503" y="1004"/>
                  <a:pt x="4197" y="809"/>
                  <a:pt x="3976" y="748"/>
                </a:cubicBezTo>
                <a:cubicBezTo>
                  <a:pt x="3755" y="687"/>
                  <a:pt x="3519" y="632"/>
                  <a:pt x="3328" y="636"/>
                </a:cubicBezTo>
                <a:cubicBezTo>
                  <a:pt x="3137" y="640"/>
                  <a:pt x="3045" y="772"/>
                  <a:pt x="2832" y="772"/>
                </a:cubicBezTo>
                <a:cubicBezTo>
                  <a:pt x="2619" y="772"/>
                  <a:pt x="2288" y="603"/>
                  <a:pt x="2048" y="636"/>
                </a:cubicBezTo>
                <a:cubicBezTo>
                  <a:pt x="1808" y="669"/>
                  <a:pt x="1585" y="920"/>
                  <a:pt x="1392" y="972"/>
                </a:cubicBezTo>
                <a:cubicBezTo>
                  <a:pt x="1199" y="1024"/>
                  <a:pt x="1008" y="1084"/>
                  <a:pt x="888" y="948"/>
                </a:cubicBezTo>
                <a:cubicBezTo>
                  <a:pt x="768" y="812"/>
                  <a:pt x="708" y="288"/>
                  <a:pt x="672" y="156"/>
                </a:cubicBezTo>
              </a:path>
            </a:pathLst>
          </a:custGeom>
          <a:noFill/>
          <a:ln w="50800" cap="flat" cmpd="sng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7092" name="AutoShape 52"/>
          <p:cNvSpPr>
            <a:spLocks noChangeArrowheads="1"/>
          </p:cNvSpPr>
          <p:nvPr/>
        </p:nvSpPr>
        <p:spPr bwMode="auto">
          <a:xfrm>
            <a:off x="2311400" y="3857625"/>
            <a:ext cx="317500" cy="444500"/>
          </a:xfrm>
          <a:prstGeom prst="foldedCorner">
            <a:avLst>
              <a:gd name="adj" fmla="val 28500"/>
            </a:avLst>
          </a:prstGeom>
          <a:solidFill>
            <a:srgbClr val="BABAB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93" name="AutoShape 53"/>
          <p:cNvSpPr>
            <a:spLocks noChangeArrowheads="1"/>
          </p:cNvSpPr>
          <p:nvPr/>
        </p:nvSpPr>
        <p:spPr bwMode="auto">
          <a:xfrm>
            <a:off x="4660900" y="2273300"/>
            <a:ext cx="317500" cy="444500"/>
          </a:xfrm>
          <a:prstGeom prst="foldedCorner">
            <a:avLst>
              <a:gd name="adj" fmla="val 28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094" name="Text Box 54"/>
          <p:cNvSpPr txBox="1">
            <a:spLocks noChangeArrowheads="1"/>
          </p:cNvSpPr>
          <p:nvPr/>
        </p:nvSpPr>
        <p:spPr bwMode="auto">
          <a:xfrm>
            <a:off x="4335463" y="2671763"/>
            <a:ext cx="1085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100" b="1">
                <a:effectLst/>
                <a:latin typeface="Verdana" pitchFamily="34" charset="0"/>
              </a:rPr>
              <a:t>Rich. esami</a:t>
            </a:r>
          </a:p>
        </p:txBody>
      </p:sp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2047875" y="3367088"/>
            <a:ext cx="904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100" b="1">
                <a:effectLst/>
                <a:latin typeface="Verdana" pitchFamily="34" charset="0"/>
              </a:rPr>
              <a:t>Prossima</a:t>
            </a:r>
          </a:p>
          <a:p>
            <a:r>
              <a:rPr lang="it-IT" sz="1100" b="1">
                <a:effectLst/>
                <a:latin typeface="Verdana" pitchFamily="34" charset="0"/>
              </a:rPr>
              <a:t>terapia</a:t>
            </a:r>
          </a:p>
        </p:txBody>
      </p:sp>
      <p:cxnSp>
        <p:nvCxnSpPr>
          <p:cNvPr id="87096" name="AutoShape 56"/>
          <p:cNvCxnSpPr>
            <a:cxnSpLocks noChangeShapeType="1"/>
            <a:stCxn id="87078" idx="1"/>
            <a:endCxn id="87087" idx="2"/>
          </p:cNvCxnSpPr>
          <p:nvPr/>
        </p:nvCxnSpPr>
        <p:spPr bwMode="auto">
          <a:xfrm rot="10800000" flipV="1">
            <a:off x="3397250" y="4791075"/>
            <a:ext cx="2686050" cy="161925"/>
          </a:xfrm>
          <a:prstGeom prst="curvedConnector4">
            <a:avLst>
              <a:gd name="adj1" fmla="val 11819"/>
              <a:gd name="adj2" fmla="val 499019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87097" name="AutoShape 57"/>
          <p:cNvCxnSpPr>
            <a:cxnSpLocks noChangeShapeType="1"/>
            <a:stCxn id="87284" idx="4"/>
            <a:endCxn id="87278" idx="1"/>
          </p:cNvCxnSpPr>
          <p:nvPr/>
        </p:nvCxnSpPr>
        <p:spPr bwMode="auto">
          <a:xfrm flipV="1">
            <a:off x="6550025" y="923925"/>
            <a:ext cx="1473200" cy="147638"/>
          </a:xfrm>
          <a:prstGeom prst="curvedConnector4">
            <a:avLst>
              <a:gd name="adj1" fmla="val 48708"/>
              <a:gd name="adj2" fmla="val 254838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87098" name="AutoShape 58"/>
          <p:cNvCxnSpPr>
            <a:cxnSpLocks noChangeShapeType="1"/>
            <a:stCxn id="0" idx="3"/>
            <a:endCxn id="0" idx="0"/>
          </p:cNvCxnSpPr>
          <p:nvPr/>
        </p:nvCxnSpPr>
        <p:spPr bwMode="auto">
          <a:xfrm flipV="1">
            <a:off x="6642100" y="1300163"/>
            <a:ext cx="1144588" cy="268287"/>
          </a:xfrm>
          <a:prstGeom prst="curvedConnector4">
            <a:avLst>
              <a:gd name="adj1" fmla="val 38417"/>
              <a:gd name="adj2" fmla="val 185208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87099" name="AutoShape 59"/>
          <p:cNvCxnSpPr>
            <a:cxnSpLocks noChangeShapeType="1"/>
            <a:stCxn id="87065" idx="1"/>
            <a:endCxn id="0" idx="3"/>
          </p:cNvCxnSpPr>
          <p:nvPr/>
        </p:nvCxnSpPr>
        <p:spPr bwMode="auto">
          <a:xfrm rot="10800000">
            <a:off x="6451600" y="4108450"/>
            <a:ext cx="1190625" cy="5588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grpSp>
        <p:nvGrpSpPr>
          <p:cNvPr id="87100" name="Group 60"/>
          <p:cNvGrpSpPr>
            <a:grpSpLocks/>
          </p:cNvGrpSpPr>
          <p:nvPr/>
        </p:nvGrpSpPr>
        <p:grpSpPr bwMode="auto">
          <a:xfrm rot="7282814">
            <a:off x="434181" y="2393157"/>
            <a:ext cx="492125" cy="525462"/>
            <a:chOff x="42" y="2483"/>
            <a:chExt cx="670" cy="635"/>
          </a:xfrm>
        </p:grpSpPr>
        <p:grpSp>
          <p:nvGrpSpPr>
            <p:cNvPr id="87101" name="Group 61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102" name="Freeform 62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03" name="Freeform 63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04" name="Freeform 64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05" name="Freeform 65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106" name="Group 66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107" name="Freeform 67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08" name="Freeform 68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09" name="Freeform 69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10" name="Freeform 70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111" name="Group 71"/>
          <p:cNvGrpSpPr>
            <a:grpSpLocks/>
          </p:cNvGrpSpPr>
          <p:nvPr/>
        </p:nvGrpSpPr>
        <p:grpSpPr bwMode="auto">
          <a:xfrm rot="2714109">
            <a:off x="1208881" y="2875757"/>
            <a:ext cx="492125" cy="525462"/>
            <a:chOff x="42" y="2483"/>
            <a:chExt cx="670" cy="635"/>
          </a:xfrm>
        </p:grpSpPr>
        <p:grpSp>
          <p:nvGrpSpPr>
            <p:cNvPr id="87112" name="Group 72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113" name="Freeform 73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14" name="Freeform 74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15" name="Freeform 75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16" name="Freeform 76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117" name="Group 77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118" name="Freeform 78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19" name="Freeform 79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20" name="Freeform 80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21" name="Freeform 81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122" name="Group 82"/>
          <p:cNvGrpSpPr>
            <a:grpSpLocks/>
          </p:cNvGrpSpPr>
          <p:nvPr/>
        </p:nvGrpSpPr>
        <p:grpSpPr bwMode="auto">
          <a:xfrm rot="516939">
            <a:off x="1539875" y="2087563"/>
            <a:ext cx="492125" cy="525462"/>
            <a:chOff x="42" y="2483"/>
            <a:chExt cx="670" cy="635"/>
          </a:xfrm>
        </p:grpSpPr>
        <p:grpSp>
          <p:nvGrpSpPr>
            <p:cNvPr id="87123" name="Group 83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124" name="Freeform 84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25" name="Freeform 85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26" name="Freeform 86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27" name="Freeform 87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128" name="Group 88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129" name="Freeform 89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30" name="Freeform 90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31" name="Freeform 91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32" name="Freeform 92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133" name="Group 93"/>
          <p:cNvGrpSpPr>
            <a:grpSpLocks/>
          </p:cNvGrpSpPr>
          <p:nvPr/>
        </p:nvGrpSpPr>
        <p:grpSpPr bwMode="auto">
          <a:xfrm rot="4620000">
            <a:off x="1620838" y="2011363"/>
            <a:ext cx="142875" cy="180975"/>
            <a:chOff x="93" y="1907"/>
            <a:chExt cx="138" cy="162"/>
          </a:xfrm>
        </p:grpSpPr>
        <p:sp>
          <p:nvSpPr>
            <p:cNvPr id="87134" name="Freeform 94"/>
            <p:cNvSpPr>
              <a:spLocks/>
            </p:cNvSpPr>
            <p:nvPr/>
          </p:nvSpPr>
          <p:spPr bwMode="auto">
            <a:xfrm>
              <a:off x="93" y="1941"/>
              <a:ext cx="77" cy="6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54" y="122"/>
                </a:cxn>
                <a:cxn ang="0">
                  <a:pos x="0" y="65"/>
                </a:cxn>
                <a:cxn ang="0">
                  <a:pos x="33" y="0"/>
                </a:cxn>
              </a:cxnLst>
              <a:rect l="0" t="0" r="r" b="b"/>
              <a:pathLst>
                <a:path w="154" h="122">
                  <a:moveTo>
                    <a:pt x="33" y="0"/>
                  </a:moveTo>
                  <a:lnTo>
                    <a:pt x="154" y="122"/>
                  </a:lnTo>
                  <a:lnTo>
                    <a:pt x="0" y="6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135" name="Freeform 95"/>
            <p:cNvSpPr>
              <a:spLocks/>
            </p:cNvSpPr>
            <p:nvPr/>
          </p:nvSpPr>
          <p:spPr bwMode="auto">
            <a:xfrm>
              <a:off x="178" y="1907"/>
              <a:ext cx="53" cy="9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51" y="0"/>
                </a:cxn>
                <a:cxn ang="0">
                  <a:pos x="108" y="182"/>
                </a:cxn>
                <a:cxn ang="0">
                  <a:pos x="0" y="18"/>
                </a:cxn>
              </a:cxnLst>
              <a:rect l="0" t="0" r="r" b="b"/>
              <a:pathLst>
                <a:path w="108" h="182">
                  <a:moveTo>
                    <a:pt x="0" y="18"/>
                  </a:moveTo>
                  <a:lnTo>
                    <a:pt x="51" y="0"/>
                  </a:lnTo>
                  <a:lnTo>
                    <a:pt x="108" y="18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136" name="Freeform 96"/>
            <p:cNvSpPr>
              <a:spLocks/>
            </p:cNvSpPr>
            <p:nvPr/>
          </p:nvSpPr>
          <p:spPr bwMode="auto">
            <a:xfrm>
              <a:off x="135" y="2042"/>
              <a:ext cx="84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4"/>
                </a:cxn>
                <a:cxn ang="0">
                  <a:pos x="168" y="14"/>
                </a:cxn>
                <a:cxn ang="0">
                  <a:pos x="0" y="0"/>
                </a:cxn>
              </a:cxnLst>
              <a:rect l="0" t="0" r="r" b="b"/>
              <a:pathLst>
                <a:path w="168" h="54">
                  <a:moveTo>
                    <a:pt x="0" y="0"/>
                  </a:moveTo>
                  <a:lnTo>
                    <a:pt x="6" y="54"/>
                  </a:lnTo>
                  <a:lnTo>
                    <a:pt x="16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7137" name="Group 97"/>
          <p:cNvGrpSpPr>
            <a:grpSpLocks/>
          </p:cNvGrpSpPr>
          <p:nvPr/>
        </p:nvGrpSpPr>
        <p:grpSpPr bwMode="auto">
          <a:xfrm rot="6969578">
            <a:off x="2440781" y="2418557"/>
            <a:ext cx="492125" cy="525462"/>
            <a:chOff x="42" y="2483"/>
            <a:chExt cx="670" cy="635"/>
          </a:xfrm>
        </p:grpSpPr>
        <p:grpSp>
          <p:nvGrpSpPr>
            <p:cNvPr id="87138" name="Group 98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139" name="Freeform 99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40" name="Freeform 100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41" name="Freeform 101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42" name="Freeform 102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143" name="Group 103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144" name="Freeform 104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45" name="Freeform 105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46" name="Freeform 106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47" name="Freeform 107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148" name="Group 108"/>
          <p:cNvGrpSpPr>
            <a:grpSpLocks/>
          </p:cNvGrpSpPr>
          <p:nvPr/>
        </p:nvGrpSpPr>
        <p:grpSpPr bwMode="auto">
          <a:xfrm rot="1897993">
            <a:off x="3711575" y="2176463"/>
            <a:ext cx="492125" cy="525462"/>
            <a:chOff x="42" y="2483"/>
            <a:chExt cx="670" cy="635"/>
          </a:xfrm>
        </p:grpSpPr>
        <p:grpSp>
          <p:nvGrpSpPr>
            <p:cNvPr id="87149" name="Group 109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150" name="Freeform 110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51" name="Freeform 111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52" name="Freeform 112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53" name="Freeform 113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154" name="Group 114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155" name="Freeform 115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56" name="Freeform 116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57" name="Freeform 117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58" name="Freeform 118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159" name="Group 119"/>
          <p:cNvGrpSpPr>
            <a:grpSpLocks/>
          </p:cNvGrpSpPr>
          <p:nvPr/>
        </p:nvGrpSpPr>
        <p:grpSpPr bwMode="auto">
          <a:xfrm rot="5942173">
            <a:off x="3881438" y="2100263"/>
            <a:ext cx="142875" cy="180975"/>
            <a:chOff x="93" y="1907"/>
            <a:chExt cx="138" cy="162"/>
          </a:xfrm>
        </p:grpSpPr>
        <p:sp>
          <p:nvSpPr>
            <p:cNvPr id="87160" name="Freeform 120"/>
            <p:cNvSpPr>
              <a:spLocks/>
            </p:cNvSpPr>
            <p:nvPr/>
          </p:nvSpPr>
          <p:spPr bwMode="auto">
            <a:xfrm>
              <a:off x="93" y="1941"/>
              <a:ext cx="77" cy="6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54" y="122"/>
                </a:cxn>
                <a:cxn ang="0">
                  <a:pos x="0" y="65"/>
                </a:cxn>
                <a:cxn ang="0">
                  <a:pos x="33" y="0"/>
                </a:cxn>
              </a:cxnLst>
              <a:rect l="0" t="0" r="r" b="b"/>
              <a:pathLst>
                <a:path w="154" h="122">
                  <a:moveTo>
                    <a:pt x="33" y="0"/>
                  </a:moveTo>
                  <a:lnTo>
                    <a:pt x="154" y="122"/>
                  </a:lnTo>
                  <a:lnTo>
                    <a:pt x="0" y="6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161" name="Freeform 121"/>
            <p:cNvSpPr>
              <a:spLocks/>
            </p:cNvSpPr>
            <p:nvPr/>
          </p:nvSpPr>
          <p:spPr bwMode="auto">
            <a:xfrm>
              <a:off x="178" y="1907"/>
              <a:ext cx="53" cy="9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51" y="0"/>
                </a:cxn>
                <a:cxn ang="0">
                  <a:pos x="108" y="182"/>
                </a:cxn>
                <a:cxn ang="0">
                  <a:pos x="0" y="18"/>
                </a:cxn>
              </a:cxnLst>
              <a:rect l="0" t="0" r="r" b="b"/>
              <a:pathLst>
                <a:path w="108" h="182">
                  <a:moveTo>
                    <a:pt x="0" y="18"/>
                  </a:moveTo>
                  <a:lnTo>
                    <a:pt x="51" y="0"/>
                  </a:lnTo>
                  <a:lnTo>
                    <a:pt x="108" y="18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162" name="Freeform 122"/>
            <p:cNvSpPr>
              <a:spLocks/>
            </p:cNvSpPr>
            <p:nvPr/>
          </p:nvSpPr>
          <p:spPr bwMode="auto">
            <a:xfrm>
              <a:off x="135" y="2042"/>
              <a:ext cx="84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4"/>
                </a:cxn>
                <a:cxn ang="0">
                  <a:pos x="168" y="14"/>
                </a:cxn>
                <a:cxn ang="0">
                  <a:pos x="0" y="0"/>
                </a:cxn>
              </a:cxnLst>
              <a:rect l="0" t="0" r="r" b="b"/>
              <a:pathLst>
                <a:path w="168" h="54">
                  <a:moveTo>
                    <a:pt x="0" y="0"/>
                  </a:moveTo>
                  <a:lnTo>
                    <a:pt x="6" y="54"/>
                  </a:lnTo>
                  <a:lnTo>
                    <a:pt x="16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7163" name="Group 123"/>
          <p:cNvGrpSpPr>
            <a:grpSpLocks/>
          </p:cNvGrpSpPr>
          <p:nvPr/>
        </p:nvGrpSpPr>
        <p:grpSpPr bwMode="auto">
          <a:xfrm rot="6969578">
            <a:off x="4726781" y="2240757"/>
            <a:ext cx="492125" cy="525462"/>
            <a:chOff x="42" y="2483"/>
            <a:chExt cx="670" cy="635"/>
          </a:xfrm>
        </p:grpSpPr>
        <p:grpSp>
          <p:nvGrpSpPr>
            <p:cNvPr id="87164" name="Group 124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165" name="Freeform 125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66" name="Freeform 126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67" name="Freeform 127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68" name="Freeform 128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169" name="Group 129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170" name="Freeform 130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71" name="Freeform 131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72" name="Freeform 132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73" name="Freeform 133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174" name="Group 134"/>
          <p:cNvGrpSpPr>
            <a:grpSpLocks/>
          </p:cNvGrpSpPr>
          <p:nvPr/>
        </p:nvGrpSpPr>
        <p:grpSpPr bwMode="auto">
          <a:xfrm rot="1897993">
            <a:off x="6124575" y="2163763"/>
            <a:ext cx="492125" cy="525462"/>
            <a:chOff x="42" y="2483"/>
            <a:chExt cx="670" cy="635"/>
          </a:xfrm>
        </p:grpSpPr>
        <p:grpSp>
          <p:nvGrpSpPr>
            <p:cNvPr id="87175" name="Group 135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176" name="Freeform 136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77" name="Freeform 137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78" name="Freeform 138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79" name="Freeform 139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180" name="Group 140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181" name="Freeform 141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82" name="Freeform 142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83" name="Freeform 143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84" name="Freeform 144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185" name="Group 145"/>
          <p:cNvGrpSpPr>
            <a:grpSpLocks/>
          </p:cNvGrpSpPr>
          <p:nvPr/>
        </p:nvGrpSpPr>
        <p:grpSpPr bwMode="auto">
          <a:xfrm rot="5942173">
            <a:off x="6294438" y="2087563"/>
            <a:ext cx="142875" cy="180975"/>
            <a:chOff x="93" y="1907"/>
            <a:chExt cx="138" cy="162"/>
          </a:xfrm>
        </p:grpSpPr>
        <p:sp>
          <p:nvSpPr>
            <p:cNvPr id="87186" name="Freeform 146"/>
            <p:cNvSpPr>
              <a:spLocks/>
            </p:cNvSpPr>
            <p:nvPr/>
          </p:nvSpPr>
          <p:spPr bwMode="auto">
            <a:xfrm>
              <a:off x="93" y="1941"/>
              <a:ext cx="77" cy="6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54" y="122"/>
                </a:cxn>
                <a:cxn ang="0">
                  <a:pos x="0" y="65"/>
                </a:cxn>
                <a:cxn ang="0">
                  <a:pos x="33" y="0"/>
                </a:cxn>
              </a:cxnLst>
              <a:rect l="0" t="0" r="r" b="b"/>
              <a:pathLst>
                <a:path w="154" h="122">
                  <a:moveTo>
                    <a:pt x="33" y="0"/>
                  </a:moveTo>
                  <a:lnTo>
                    <a:pt x="154" y="122"/>
                  </a:lnTo>
                  <a:lnTo>
                    <a:pt x="0" y="6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187" name="Freeform 147"/>
            <p:cNvSpPr>
              <a:spLocks/>
            </p:cNvSpPr>
            <p:nvPr/>
          </p:nvSpPr>
          <p:spPr bwMode="auto">
            <a:xfrm>
              <a:off x="178" y="1907"/>
              <a:ext cx="53" cy="9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51" y="0"/>
                </a:cxn>
                <a:cxn ang="0">
                  <a:pos x="108" y="182"/>
                </a:cxn>
                <a:cxn ang="0">
                  <a:pos x="0" y="18"/>
                </a:cxn>
              </a:cxnLst>
              <a:rect l="0" t="0" r="r" b="b"/>
              <a:pathLst>
                <a:path w="108" h="182">
                  <a:moveTo>
                    <a:pt x="0" y="18"/>
                  </a:moveTo>
                  <a:lnTo>
                    <a:pt x="51" y="0"/>
                  </a:lnTo>
                  <a:lnTo>
                    <a:pt x="108" y="18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188" name="Freeform 148"/>
            <p:cNvSpPr>
              <a:spLocks/>
            </p:cNvSpPr>
            <p:nvPr/>
          </p:nvSpPr>
          <p:spPr bwMode="auto">
            <a:xfrm>
              <a:off x="135" y="2042"/>
              <a:ext cx="84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4"/>
                </a:cxn>
                <a:cxn ang="0">
                  <a:pos x="168" y="14"/>
                </a:cxn>
                <a:cxn ang="0">
                  <a:pos x="0" y="0"/>
                </a:cxn>
              </a:cxnLst>
              <a:rect l="0" t="0" r="r" b="b"/>
              <a:pathLst>
                <a:path w="168" h="54">
                  <a:moveTo>
                    <a:pt x="0" y="0"/>
                  </a:moveTo>
                  <a:lnTo>
                    <a:pt x="6" y="54"/>
                  </a:lnTo>
                  <a:lnTo>
                    <a:pt x="16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7189" name="Group 149"/>
          <p:cNvGrpSpPr>
            <a:grpSpLocks/>
          </p:cNvGrpSpPr>
          <p:nvPr/>
        </p:nvGrpSpPr>
        <p:grpSpPr bwMode="auto">
          <a:xfrm rot="6969578">
            <a:off x="7393781" y="2507457"/>
            <a:ext cx="492125" cy="525462"/>
            <a:chOff x="42" y="2483"/>
            <a:chExt cx="670" cy="635"/>
          </a:xfrm>
        </p:grpSpPr>
        <p:grpSp>
          <p:nvGrpSpPr>
            <p:cNvPr id="87190" name="Group 150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191" name="Freeform 151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92" name="Freeform 152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93" name="Freeform 153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94" name="Freeform 154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195" name="Group 155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196" name="Freeform 156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97" name="Freeform 157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98" name="Freeform 158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199" name="Freeform 159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200" name="Group 160"/>
          <p:cNvGrpSpPr>
            <a:grpSpLocks/>
          </p:cNvGrpSpPr>
          <p:nvPr/>
        </p:nvGrpSpPr>
        <p:grpSpPr bwMode="auto">
          <a:xfrm rot="12177949">
            <a:off x="8194675" y="3230563"/>
            <a:ext cx="492125" cy="525462"/>
            <a:chOff x="42" y="2483"/>
            <a:chExt cx="670" cy="635"/>
          </a:xfrm>
        </p:grpSpPr>
        <p:grpSp>
          <p:nvGrpSpPr>
            <p:cNvPr id="87201" name="Group 161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202" name="Freeform 162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03" name="Freeform 163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04" name="Freeform 164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05" name="Freeform 165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206" name="Group 166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207" name="Freeform 167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08" name="Freeform 168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09" name="Freeform 169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10" name="Freeform 170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211" name="Group 171"/>
          <p:cNvGrpSpPr>
            <a:grpSpLocks/>
          </p:cNvGrpSpPr>
          <p:nvPr/>
        </p:nvGrpSpPr>
        <p:grpSpPr bwMode="auto">
          <a:xfrm rot="16200000">
            <a:off x="8364538" y="3700463"/>
            <a:ext cx="142875" cy="180975"/>
            <a:chOff x="93" y="1907"/>
            <a:chExt cx="138" cy="162"/>
          </a:xfrm>
        </p:grpSpPr>
        <p:sp>
          <p:nvSpPr>
            <p:cNvPr id="87212" name="Freeform 172"/>
            <p:cNvSpPr>
              <a:spLocks/>
            </p:cNvSpPr>
            <p:nvPr/>
          </p:nvSpPr>
          <p:spPr bwMode="auto">
            <a:xfrm>
              <a:off x="93" y="1941"/>
              <a:ext cx="77" cy="6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54" y="122"/>
                </a:cxn>
                <a:cxn ang="0">
                  <a:pos x="0" y="65"/>
                </a:cxn>
                <a:cxn ang="0">
                  <a:pos x="33" y="0"/>
                </a:cxn>
              </a:cxnLst>
              <a:rect l="0" t="0" r="r" b="b"/>
              <a:pathLst>
                <a:path w="154" h="122">
                  <a:moveTo>
                    <a:pt x="33" y="0"/>
                  </a:moveTo>
                  <a:lnTo>
                    <a:pt x="154" y="122"/>
                  </a:lnTo>
                  <a:lnTo>
                    <a:pt x="0" y="6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213" name="Freeform 173"/>
            <p:cNvSpPr>
              <a:spLocks/>
            </p:cNvSpPr>
            <p:nvPr/>
          </p:nvSpPr>
          <p:spPr bwMode="auto">
            <a:xfrm>
              <a:off x="178" y="1907"/>
              <a:ext cx="53" cy="9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51" y="0"/>
                </a:cxn>
                <a:cxn ang="0">
                  <a:pos x="108" y="182"/>
                </a:cxn>
                <a:cxn ang="0">
                  <a:pos x="0" y="18"/>
                </a:cxn>
              </a:cxnLst>
              <a:rect l="0" t="0" r="r" b="b"/>
              <a:pathLst>
                <a:path w="108" h="182">
                  <a:moveTo>
                    <a:pt x="0" y="18"/>
                  </a:moveTo>
                  <a:lnTo>
                    <a:pt x="51" y="0"/>
                  </a:lnTo>
                  <a:lnTo>
                    <a:pt x="108" y="18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214" name="Freeform 174"/>
            <p:cNvSpPr>
              <a:spLocks/>
            </p:cNvSpPr>
            <p:nvPr/>
          </p:nvSpPr>
          <p:spPr bwMode="auto">
            <a:xfrm>
              <a:off x="135" y="2042"/>
              <a:ext cx="84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4"/>
                </a:cxn>
                <a:cxn ang="0">
                  <a:pos x="168" y="14"/>
                </a:cxn>
                <a:cxn ang="0">
                  <a:pos x="0" y="0"/>
                </a:cxn>
              </a:cxnLst>
              <a:rect l="0" t="0" r="r" b="b"/>
              <a:pathLst>
                <a:path w="168" h="54">
                  <a:moveTo>
                    <a:pt x="0" y="0"/>
                  </a:moveTo>
                  <a:lnTo>
                    <a:pt x="6" y="54"/>
                  </a:lnTo>
                  <a:lnTo>
                    <a:pt x="16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7215" name="Group 175"/>
          <p:cNvGrpSpPr>
            <a:grpSpLocks/>
          </p:cNvGrpSpPr>
          <p:nvPr/>
        </p:nvGrpSpPr>
        <p:grpSpPr bwMode="auto">
          <a:xfrm rot="-3877460">
            <a:off x="6822281" y="3078957"/>
            <a:ext cx="492125" cy="525462"/>
            <a:chOff x="42" y="2483"/>
            <a:chExt cx="670" cy="635"/>
          </a:xfrm>
        </p:grpSpPr>
        <p:grpSp>
          <p:nvGrpSpPr>
            <p:cNvPr id="87216" name="Group 176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217" name="Freeform 177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18" name="Freeform 178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19" name="Freeform 179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20" name="Freeform 180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221" name="Group 181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222" name="Freeform 182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23" name="Freeform 183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24" name="Freeform 184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25" name="Freeform 185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226" name="Group 186"/>
          <p:cNvGrpSpPr>
            <a:grpSpLocks/>
          </p:cNvGrpSpPr>
          <p:nvPr/>
        </p:nvGrpSpPr>
        <p:grpSpPr bwMode="auto">
          <a:xfrm rot="-4187258">
            <a:off x="4790281" y="3078957"/>
            <a:ext cx="492125" cy="525462"/>
            <a:chOff x="42" y="2483"/>
            <a:chExt cx="670" cy="635"/>
          </a:xfrm>
        </p:grpSpPr>
        <p:grpSp>
          <p:nvGrpSpPr>
            <p:cNvPr id="87227" name="Group 187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228" name="Freeform 188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29" name="Freeform 189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30" name="Freeform 190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31" name="Freeform 191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232" name="Group 192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233" name="Freeform 193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34" name="Freeform 194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35" name="Freeform 195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36" name="Freeform 196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237" name="Group 197"/>
          <p:cNvGrpSpPr>
            <a:grpSpLocks/>
          </p:cNvGrpSpPr>
          <p:nvPr/>
        </p:nvGrpSpPr>
        <p:grpSpPr bwMode="auto">
          <a:xfrm rot="12827932">
            <a:off x="2911475" y="3281363"/>
            <a:ext cx="492125" cy="525462"/>
            <a:chOff x="42" y="2483"/>
            <a:chExt cx="670" cy="635"/>
          </a:xfrm>
        </p:grpSpPr>
        <p:grpSp>
          <p:nvGrpSpPr>
            <p:cNvPr id="87238" name="Group 198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239" name="Freeform 199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40" name="Freeform 200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41" name="Freeform 201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42" name="Freeform 202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243" name="Group 203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244" name="Freeform 204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45" name="Freeform 205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46" name="Freeform 206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47" name="Freeform 207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7248" name="Group 208"/>
          <p:cNvGrpSpPr>
            <a:grpSpLocks/>
          </p:cNvGrpSpPr>
          <p:nvPr/>
        </p:nvGrpSpPr>
        <p:grpSpPr bwMode="auto">
          <a:xfrm rot="16893607">
            <a:off x="3055938" y="3713163"/>
            <a:ext cx="142875" cy="180975"/>
            <a:chOff x="93" y="1907"/>
            <a:chExt cx="138" cy="162"/>
          </a:xfrm>
        </p:grpSpPr>
        <p:sp>
          <p:nvSpPr>
            <p:cNvPr id="87249" name="Freeform 209"/>
            <p:cNvSpPr>
              <a:spLocks/>
            </p:cNvSpPr>
            <p:nvPr/>
          </p:nvSpPr>
          <p:spPr bwMode="auto">
            <a:xfrm>
              <a:off x="93" y="1941"/>
              <a:ext cx="77" cy="6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54" y="122"/>
                </a:cxn>
                <a:cxn ang="0">
                  <a:pos x="0" y="65"/>
                </a:cxn>
                <a:cxn ang="0">
                  <a:pos x="33" y="0"/>
                </a:cxn>
              </a:cxnLst>
              <a:rect l="0" t="0" r="r" b="b"/>
              <a:pathLst>
                <a:path w="154" h="122">
                  <a:moveTo>
                    <a:pt x="33" y="0"/>
                  </a:moveTo>
                  <a:lnTo>
                    <a:pt x="154" y="122"/>
                  </a:lnTo>
                  <a:lnTo>
                    <a:pt x="0" y="6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250" name="Freeform 210"/>
            <p:cNvSpPr>
              <a:spLocks/>
            </p:cNvSpPr>
            <p:nvPr/>
          </p:nvSpPr>
          <p:spPr bwMode="auto">
            <a:xfrm>
              <a:off x="178" y="1907"/>
              <a:ext cx="53" cy="9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51" y="0"/>
                </a:cxn>
                <a:cxn ang="0">
                  <a:pos x="108" y="182"/>
                </a:cxn>
                <a:cxn ang="0">
                  <a:pos x="0" y="18"/>
                </a:cxn>
              </a:cxnLst>
              <a:rect l="0" t="0" r="r" b="b"/>
              <a:pathLst>
                <a:path w="108" h="182">
                  <a:moveTo>
                    <a:pt x="0" y="18"/>
                  </a:moveTo>
                  <a:lnTo>
                    <a:pt x="51" y="0"/>
                  </a:lnTo>
                  <a:lnTo>
                    <a:pt x="108" y="18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251" name="Freeform 211"/>
            <p:cNvSpPr>
              <a:spLocks/>
            </p:cNvSpPr>
            <p:nvPr/>
          </p:nvSpPr>
          <p:spPr bwMode="auto">
            <a:xfrm>
              <a:off x="135" y="2042"/>
              <a:ext cx="84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4"/>
                </a:cxn>
                <a:cxn ang="0">
                  <a:pos x="168" y="14"/>
                </a:cxn>
                <a:cxn ang="0">
                  <a:pos x="0" y="0"/>
                </a:cxn>
              </a:cxnLst>
              <a:rect l="0" t="0" r="r" b="b"/>
              <a:pathLst>
                <a:path w="168" h="54">
                  <a:moveTo>
                    <a:pt x="0" y="0"/>
                  </a:moveTo>
                  <a:lnTo>
                    <a:pt x="6" y="54"/>
                  </a:lnTo>
                  <a:lnTo>
                    <a:pt x="16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87252" name="Picture 212" descr="pe0236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2525" y="568325"/>
            <a:ext cx="477838" cy="617538"/>
          </a:xfrm>
          <a:prstGeom prst="rect">
            <a:avLst/>
          </a:prstGeom>
          <a:noFill/>
        </p:spPr>
      </p:pic>
      <p:pic>
        <p:nvPicPr>
          <p:cNvPr id="87253" name="Picture 213" descr="pe0236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3238" y="4864100"/>
            <a:ext cx="582612" cy="515938"/>
          </a:xfrm>
          <a:prstGeom prst="rect">
            <a:avLst/>
          </a:prstGeom>
          <a:noFill/>
        </p:spPr>
      </p:pic>
      <p:pic>
        <p:nvPicPr>
          <p:cNvPr id="87254" name="Picture 214" descr="j03474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65400" y="671513"/>
            <a:ext cx="444500" cy="728662"/>
          </a:xfrm>
          <a:prstGeom prst="rect">
            <a:avLst/>
          </a:prstGeom>
          <a:noFill/>
        </p:spPr>
      </p:pic>
      <p:pic>
        <p:nvPicPr>
          <p:cNvPr id="87255" name="Picture 215" descr="j034748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4238" y="4587875"/>
            <a:ext cx="569912" cy="714375"/>
          </a:xfrm>
          <a:prstGeom prst="rect">
            <a:avLst/>
          </a:prstGeom>
          <a:noFill/>
        </p:spPr>
      </p:pic>
      <p:pic>
        <p:nvPicPr>
          <p:cNvPr id="87256" name="Picture 216" descr="j02297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354263"/>
            <a:ext cx="525463" cy="533400"/>
          </a:xfrm>
          <a:prstGeom prst="rect">
            <a:avLst/>
          </a:prstGeom>
          <a:noFill/>
        </p:spPr>
      </p:pic>
      <p:pic>
        <p:nvPicPr>
          <p:cNvPr id="87257" name="Picture 217" descr="pe0122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00525" y="4751388"/>
            <a:ext cx="561975" cy="576262"/>
          </a:xfrm>
          <a:prstGeom prst="rect">
            <a:avLst/>
          </a:prstGeom>
          <a:noFill/>
        </p:spPr>
      </p:pic>
      <p:grpSp>
        <p:nvGrpSpPr>
          <p:cNvPr id="87258" name="Group 218"/>
          <p:cNvGrpSpPr>
            <a:grpSpLocks/>
          </p:cNvGrpSpPr>
          <p:nvPr/>
        </p:nvGrpSpPr>
        <p:grpSpPr bwMode="auto">
          <a:xfrm rot="-23731591">
            <a:off x="1857375" y="2900363"/>
            <a:ext cx="492125" cy="525462"/>
            <a:chOff x="42" y="2483"/>
            <a:chExt cx="670" cy="635"/>
          </a:xfrm>
        </p:grpSpPr>
        <p:grpSp>
          <p:nvGrpSpPr>
            <p:cNvPr id="87259" name="Group 219"/>
            <p:cNvGrpSpPr>
              <a:grpSpLocks/>
            </p:cNvGrpSpPr>
            <p:nvPr/>
          </p:nvGrpSpPr>
          <p:grpSpPr bwMode="auto">
            <a:xfrm rot="1388258">
              <a:off x="42" y="2627"/>
              <a:ext cx="334" cy="491"/>
              <a:chOff x="42" y="2627"/>
              <a:chExt cx="334" cy="491"/>
            </a:xfrm>
          </p:grpSpPr>
          <p:sp>
            <p:nvSpPr>
              <p:cNvPr id="87260" name="Freeform 220"/>
              <p:cNvSpPr>
                <a:spLocks/>
              </p:cNvSpPr>
              <p:nvPr/>
            </p:nvSpPr>
            <p:spPr bwMode="auto">
              <a:xfrm>
                <a:off x="232" y="2965"/>
                <a:ext cx="144" cy="153"/>
              </a:xfrm>
              <a:custGeom>
                <a:avLst/>
                <a:gdLst/>
                <a:ahLst/>
                <a:cxnLst>
                  <a:cxn ang="0">
                    <a:pos x="235" y="44"/>
                  </a:cxn>
                  <a:cxn ang="0">
                    <a:pos x="261" y="92"/>
                  </a:cxn>
                  <a:cxn ang="0">
                    <a:pos x="286" y="166"/>
                  </a:cxn>
                  <a:cxn ang="0">
                    <a:pos x="280" y="240"/>
                  </a:cxn>
                  <a:cxn ang="0">
                    <a:pos x="234" y="286"/>
                  </a:cxn>
                  <a:cxn ang="0">
                    <a:pos x="192" y="304"/>
                  </a:cxn>
                  <a:cxn ang="0">
                    <a:pos x="155" y="302"/>
                  </a:cxn>
                  <a:cxn ang="0">
                    <a:pos x="122" y="285"/>
                  </a:cxn>
                  <a:cxn ang="0">
                    <a:pos x="94" y="256"/>
                  </a:cxn>
                  <a:cxn ang="0">
                    <a:pos x="66" y="220"/>
                  </a:cxn>
                  <a:cxn ang="0">
                    <a:pos x="41" y="181"/>
                  </a:cxn>
                  <a:cxn ang="0">
                    <a:pos x="14" y="144"/>
                  </a:cxn>
                  <a:cxn ang="0">
                    <a:pos x="13" y="123"/>
                  </a:cxn>
                  <a:cxn ang="0">
                    <a:pos x="39" y="112"/>
                  </a:cxn>
                  <a:cxn ang="0">
                    <a:pos x="69" y="98"/>
                  </a:cxn>
                  <a:cxn ang="0">
                    <a:pos x="101" y="81"/>
                  </a:cxn>
                  <a:cxn ang="0">
                    <a:pos x="129" y="62"/>
                  </a:cxn>
                  <a:cxn ang="0">
                    <a:pos x="157" y="43"/>
                  </a:cxn>
                  <a:cxn ang="0">
                    <a:pos x="179" y="24"/>
                  </a:cxn>
                  <a:cxn ang="0">
                    <a:pos x="195" y="8"/>
                  </a:cxn>
                  <a:cxn ang="0">
                    <a:pos x="182" y="26"/>
                  </a:cxn>
                  <a:cxn ang="0">
                    <a:pos x="150" y="73"/>
                  </a:cxn>
                  <a:cxn ang="0">
                    <a:pos x="121" y="110"/>
                  </a:cxn>
                  <a:cxn ang="0">
                    <a:pos x="91" y="133"/>
                  </a:cxn>
                  <a:cxn ang="0">
                    <a:pos x="82" y="148"/>
                  </a:cxn>
                  <a:cxn ang="0">
                    <a:pos x="105" y="173"/>
                  </a:cxn>
                  <a:cxn ang="0">
                    <a:pos x="135" y="201"/>
                  </a:cxn>
                  <a:cxn ang="0">
                    <a:pos x="169" y="223"/>
                  </a:cxn>
                  <a:cxn ang="0">
                    <a:pos x="200" y="229"/>
                  </a:cxn>
                  <a:cxn ang="0">
                    <a:pos x="225" y="216"/>
                  </a:cxn>
                  <a:cxn ang="0">
                    <a:pos x="240" y="173"/>
                  </a:cxn>
                  <a:cxn ang="0">
                    <a:pos x="239" y="93"/>
                  </a:cxn>
                </a:cxnLst>
                <a:rect l="0" t="0" r="r" b="b"/>
                <a:pathLst>
                  <a:path w="288" h="306">
                    <a:moveTo>
                      <a:pt x="231" y="37"/>
                    </a:moveTo>
                    <a:lnTo>
                      <a:pt x="235" y="44"/>
                    </a:lnTo>
                    <a:lnTo>
                      <a:pt x="247" y="64"/>
                    </a:lnTo>
                    <a:lnTo>
                      <a:pt x="261" y="92"/>
                    </a:lnTo>
                    <a:lnTo>
                      <a:pt x="276" y="128"/>
                    </a:lnTo>
                    <a:lnTo>
                      <a:pt x="286" y="166"/>
                    </a:lnTo>
                    <a:lnTo>
                      <a:pt x="288" y="204"/>
                    </a:lnTo>
                    <a:lnTo>
                      <a:pt x="280" y="240"/>
                    </a:lnTo>
                    <a:lnTo>
                      <a:pt x="258" y="269"/>
                    </a:lnTo>
                    <a:lnTo>
                      <a:pt x="234" y="286"/>
                    </a:lnTo>
                    <a:lnTo>
                      <a:pt x="212" y="297"/>
                    </a:lnTo>
                    <a:lnTo>
                      <a:pt x="192" y="304"/>
                    </a:lnTo>
                    <a:lnTo>
                      <a:pt x="173" y="306"/>
                    </a:lnTo>
                    <a:lnTo>
                      <a:pt x="155" y="302"/>
                    </a:lnTo>
                    <a:lnTo>
                      <a:pt x="139" y="295"/>
                    </a:lnTo>
                    <a:lnTo>
                      <a:pt x="122" y="285"/>
                    </a:lnTo>
                    <a:lnTo>
                      <a:pt x="107" y="271"/>
                    </a:lnTo>
                    <a:lnTo>
                      <a:pt x="94" y="256"/>
                    </a:lnTo>
                    <a:lnTo>
                      <a:pt x="80" y="239"/>
                    </a:lnTo>
                    <a:lnTo>
                      <a:pt x="66" y="220"/>
                    </a:lnTo>
                    <a:lnTo>
                      <a:pt x="53" y="201"/>
                    </a:lnTo>
                    <a:lnTo>
                      <a:pt x="41" y="181"/>
                    </a:lnTo>
                    <a:lnTo>
                      <a:pt x="27" y="161"/>
                    </a:lnTo>
                    <a:lnTo>
                      <a:pt x="14" y="144"/>
                    </a:lnTo>
                    <a:lnTo>
                      <a:pt x="0" y="127"/>
                    </a:lnTo>
                    <a:lnTo>
                      <a:pt x="13" y="123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6"/>
                    </a:lnTo>
                    <a:lnTo>
                      <a:pt x="69" y="98"/>
                    </a:lnTo>
                    <a:lnTo>
                      <a:pt x="86" y="90"/>
                    </a:lnTo>
                    <a:lnTo>
                      <a:pt x="101" y="81"/>
                    </a:lnTo>
                    <a:lnTo>
                      <a:pt x="116" y="72"/>
                    </a:lnTo>
                    <a:lnTo>
                      <a:pt x="129" y="62"/>
                    </a:lnTo>
                    <a:lnTo>
                      <a:pt x="143" y="53"/>
                    </a:lnTo>
                    <a:lnTo>
                      <a:pt x="157" y="43"/>
                    </a:lnTo>
                    <a:lnTo>
                      <a:pt x="169" y="34"/>
                    </a:lnTo>
                    <a:lnTo>
                      <a:pt x="179" y="24"/>
                    </a:lnTo>
                    <a:lnTo>
                      <a:pt x="188" y="16"/>
                    </a:lnTo>
                    <a:lnTo>
                      <a:pt x="195" y="8"/>
                    </a:lnTo>
                    <a:lnTo>
                      <a:pt x="201" y="0"/>
                    </a:lnTo>
                    <a:lnTo>
                      <a:pt x="182" y="26"/>
                    </a:lnTo>
                    <a:lnTo>
                      <a:pt x="165" y="50"/>
                    </a:lnTo>
                    <a:lnTo>
                      <a:pt x="150" y="73"/>
                    </a:lnTo>
                    <a:lnTo>
                      <a:pt x="136" y="92"/>
                    </a:lnTo>
                    <a:lnTo>
                      <a:pt x="121" y="110"/>
                    </a:lnTo>
                    <a:lnTo>
                      <a:pt x="106" y="122"/>
                    </a:lnTo>
                    <a:lnTo>
                      <a:pt x="91" y="133"/>
                    </a:lnTo>
                    <a:lnTo>
                      <a:pt x="74" y="138"/>
                    </a:lnTo>
                    <a:lnTo>
                      <a:pt x="82" y="148"/>
                    </a:lnTo>
                    <a:lnTo>
                      <a:pt x="92" y="160"/>
                    </a:lnTo>
                    <a:lnTo>
                      <a:pt x="105" y="173"/>
                    </a:lnTo>
                    <a:lnTo>
                      <a:pt x="119" y="187"/>
                    </a:lnTo>
                    <a:lnTo>
                      <a:pt x="135" y="201"/>
                    </a:lnTo>
                    <a:lnTo>
                      <a:pt x="152" y="212"/>
                    </a:lnTo>
                    <a:lnTo>
                      <a:pt x="169" y="223"/>
                    </a:lnTo>
                    <a:lnTo>
                      <a:pt x="185" y="228"/>
                    </a:lnTo>
                    <a:lnTo>
                      <a:pt x="200" y="229"/>
                    </a:lnTo>
                    <a:lnTo>
                      <a:pt x="213" y="226"/>
                    </a:lnTo>
                    <a:lnTo>
                      <a:pt x="225" y="216"/>
                    </a:lnTo>
                    <a:lnTo>
                      <a:pt x="234" y="198"/>
                    </a:lnTo>
                    <a:lnTo>
                      <a:pt x="240" y="173"/>
                    </a:lnTo>
                    <a:lnTo>
                      <a:pt x="241" y="138"/>
                    </a:lnTo>
                    <a:lnTo>
                      <a:pt x="239" y="93"/>
                    </a:lnTo>
                    <a:lnTo>
                      <a:pt x="231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61" name="Freeform 221"/>
              <p:cNvSpPr>
                <a:spLocks/>
              </p:cNvSpPr>
              <p:nvPr/>
            </p:nvSpPr>
            <p:spPr bwMode="auto">
              <a:xfrm>
                <a:off x="42" y="2627"/>
                <a:ext cx="284" cy="395"/>
              </a:xfrm>
              <a:custGeom>
                <a:avLst/>
                <a:gdLst/>
                <a:ahLst/>
                <a:cxnLst>
                  <a:cxn ang="0">
                    <a:pos x="566" y="639"/>
                  </a:cxn>
                  <a:cxn ang="0">
                    <a:pos x="547" y="629"/>
                  </a:cxn>
                  <a:cxn ang="0">
                    <a:pos x="520" y="607"/>
                  </a:cxn>
                  <a:cxn ang="0">
                    <a:pos x="492" y="574"/>
                  </a:cxn>
                  <a:cxn ang="0">
                    <a:pos x="472" y="525"/>
                  </a:cxn>
                  <a:cxn ang="0">
                    <a:pos x="461" y="449"/>
                  </a:cxn>
                  <a:cxn ang="0">
                    <a:pos x="444" y="355"/>
                  </a:cxn>
                  <a:cxn ang="0">
                    <a:pos x="404" y="257"/>
                  </a:cxn>
                  <a:cxn ang="0">
                    <a:pos x="351" y="187"/>
                  </a:cxn>
                  <a:cxn ang="0">
                    <a:pos x="302" y="145"/>
                  </a:cxn>
                  <a:cxn ang="0">
                    <a:pos x="245" y="112"/>
                  </a:cxn>
                  <a:cxn ang="0">
                    <a:pos x="189" y="92"/>
                  </a:cxn>
                  <a:cxn ang="0">
                    <a:pos x="137" y="92"/>
                  </a:cxn>
                  <a:cxn ang="0">
                    <a:pos x="97" y="115"/>
                  </a:cxn>
                  <a:cxn ang="0">
                    <a:pos x="74" y="169"/>
                  </a:cxn>
                  <a:cxn ang="0">
                    <a:pos x="73" y="258"/>
                  </a:cxn>
                  <a:cxn ang="0">
                    <a:pos x="92" y="352"/>
                  </a:cxn>
                  <a:cxn ang="0">
                    <a:pos x="118" y="414"/>
                  </a:cxn>
                  <a:cxn ang="0">
                    <a:pos x="149" y="463"/>
                  </a:cxn>
                  <a:cxn ang="0">
                    <a:pos x="183" y="502"/>
                  </a:cxn>
                  <a:cxn ang="0">
                    <a:pos x="219" y="536"/>
                  </a:cxn>
                  <a:cxn ang="0">
                    <a:pos x="252" y="562"/>
                  </a:cxn>
                  <a:cxn ang="0">
                    <a:pos x="282" y="588"/>
                  </a:cxn>
                  <a:cxn ang="0">
                    <a:pos x="304" y="613"/>
                  </a:cxn>
                  <a:cxn ang="0">
                    <a:pos x="325" y="653"/>
                  </a:cxn>
                  <a:cxn ang="0">
                    <a:pos x="349" y="702"/>
                  </a:cxn>
                  <a:cxn ang="0">
                    <a:pos x="365" y="742"/>
                  </a:cxn>
                  <a:cxn ang="0">
                    <a:pos x="365" y="774"/>
                  </a:cxn>
                  <a:cxn ang="0">
                    <a:pos x="351" y="764"/>
                  </a:cxn>
                  <a:cxn ang="0">
                    <a:pos x="331" y="717"/>
                  </a:cxn>
                  <a:cxn ang="0">
                    <a:pos x="300" y="672"/>
                  </a:cxn>
                  <a:cxn ang="0">
                    <a:pos x="262" y="631"/>
                  </a:cxn>
                  <a:cxn ang="0">
                    <a:pos x="228" y="606"/>
                  </a:cxn>
                  <a:cxn ang="0">
                    <a:pos x="201" y="583"/>
                  </a:cxn>
                  <a:cxn ang="0">
                    <a:pos x="169" y="552"/>
                  </a:cxn>
                  <a:cxn ang="0">
                    <a:pos x="137" y="516"/>
                  </a:cxn>
                  <a:cxn ang="0">
                    <a:pos x="105" y="476"/>
                  </a:cxn>
                  <a:cxn ang="0">
                    <a:pos x="75" y="433"/>
                  </a:cxn>
                  <a:cxn ang="0">
                    <a:pos x="50" y="388"/>
                  </a:cxn>
                  <a:cxn ang="0">
                    <a:pos x="29" y="344"/>
                  </a:cxn>
                  <a:cxn ang="0">
                    <a:pos x="14" y="294"/>
                  </a:cxn>
                  <a:cxn ang="0">
                    <a:pos x="2" y="221"/>
                  </a:cxn>
                  <a:cxn ang="0">
                    <a:pos x="1" y="143"/>
                  </a:cxn>
                  <a:cxn ang="0">
                    <a:pos x="16" y="72"/>
                  </a:cxn>
                  <a:cxn ang="0">
                    <a:pos x="51" y="21"/>
                  </a:cxn>
                  <a:cxn ang="0">
                    <a:pos x="111" y="0"/>
                  </a:cxn>
                  <a:cxn ang="0">
                    <a:pos x="202" y="22"/>
                  </a:cxn>
                  <a:cxn ang="0">
                    <a:pos x="327" y="99"/>
                  </a:cxn>
                  <a:cxn ang="0">
                    <a:pos x="451" y="211"/>
                  </a:cxn>
                  <a:cxn ang="0">
                    <a:pos x="493" y="305"/>
                  </a:cxn>
                  <a:cxn ang="0">
                    <a:pos x="500" y="397"/>
                  </a:cxn>
                  <a:cxn ang="0">
                    <a:pos x="509" y="486"/>
                  </a:cxn>
                  <a:cxn ang="0">
                    <a:pos x="534" y="548"/>
                  </a:cxn>
                  <a:cxn ang="0">
                    <a:pos x="545" y="573"/>
                  </a:cxn>
                  <a:cxn ang="0">
                    <a:pos x="553" y="590"/>
                  </a:cxn>
                  <a:cxn ang="0">
                    <a:pos x="562" y="618"/>
                  </a:cxn>
                </a:cxnLst>
                <a:rect l="0" t="0" r="r" b="b"/>
                <a:pathLst>
                  <a:path w="568" h="788">
                    <a:moveTo>
                      <a:pt x="568" y="641"/>
                    </a:moveTo>
                    <a:lnTo>
                      <a:pt x="566" y="639"/>
                    </a:lnTo>
                    <a:lnTo>
                      <a:pt x="558" y="635"/>
                    </a:lnTo>
                    <a:lnTo>
                      <a:pt x="547" y="629"/>
                    </a:lnTo>
                    <a:lnTo>
                      <a:pt x="535" y="619"/>
                    </a:lnTo>
                    <a:lnTo>
                      <a:pt x="520" y="607"/>
                    </a:lnTo>
                    <a:lnTo>
                      <a:pt x="506" y="592"/>
                    </a:lnTo>
                    <a:lnTo>
                      <a:pt x="492" y="574"/>
                    </a:lnTo>
                    <a:lnTo>
                      <a:pt x="481" y="553"/>
                    </a:lnTo>
                    <a:lnTo>
                      <a:pt x="472" y="525"/>
                    </a:lnTo>
                    <a:lnTo>
                      <a:pt x="467" y="491"/>
                    </a:lnTo>
                    <a:lnTo>
                      <a:pt x="461" y="449"/>
                    </a:lnTo>
                    <a:lnTo>
                      <a:pt x="454" y="403"/>
                    </a:lnTo>
                    <a:lnTo>
                      <a:pt x="444" y="355"/>
                    </a:lnTo>
                    <a:lnTo>
                      <a:pt x="428" y="305"/>
                    </a:lnTo>
                    <a:lnTo>
                      <a:pt x="404" y="257"/>
                    </a:lnTo>
                    <a:lnTo>
                      <a:pt x="372" y="210"/>
                    </a:lnTo>
                    <a:lnTo>
                      <a:pt x="351" y="187"/>
                    </a:lnTo>
                    <a:lnTo>
                      <a:pt x="327" y="166"/>
                    </a:lnTo>
                    <a:lnTo>
                      <a:pt x="302" y="145"/>
                    </a:lnTo>
                    <a:lnTo>
                      <a:pt x="274" y="127"/>
                    </a:lnTo>
                    <a:lnTo>
                      <a:pt x="245" y="112"/>
                    </a:lnTo>
                    <a:lnTo>
                      <a:pt x="217" y="100"/>
                    </a:lnTo>
                    <a:lnTo>
                      <a:pt x="189" y="92"/>
                    </a:lnTo>
                    <a:lnTo>
                      <a:pt x="162" y="89"/>
                    </a:lnTo>
                    <a:lnTo>
                      <a:pt x="137" y="92"/>
                    </a:lnTo>
                    <a:lnTo>
                      <a:pt x="115" y="100"/>
                    </a:lnTo>
                    <a:lnTo>
                      <a:pt x="97" y="115"/>
                    </a:lnTo>
                    <a:lnTo>
                      <a:pt x="83" y="138"/>
                    </a:lnTo>
                    <a:lnTo>
                      <a:pt x="74" y="169"/>
                    </a:lnTo>
                    <a:lnTo>
                      <a:pt x="70" y="208"/>
                    </a:lnTo>
                    <a:lnTo>
                      <a:pt x="73" y="258"/>
                    </a:lnTo>
                    <a:lnTo>
                      <a:pt x="83" y="317"/>
                    </a:lnTo>
                    <a:lnTo>
                      <a:pt x="92" y="352"/>
                    </a:lnTo>
                    <a:lnTo>
                      <a:pt x="104" y="385"/>
                    </a:lnTo>
                    <a:lnTo>
                      <a:pt x="118" y="414"/>
                    </a:lnTo>
                    <a:lnTo>
                      <a:pt x="133" y="440"/>
                    </a:lnTo>
                    <a:lnTo>
                      <a:pt x="149" y="463"/>
                    </a:lnTo>
                    <a:lnTo>
                      <a:pt x="166" y="484"/>
                    </a:lnTo>
                    <a:lnTo>
                      <a:pt x="183" y="502"/>
                    </a:lnTo>
                    <a:lnTo>
                      <a:pt x="202" y="520"/>
                    </a:lnTo>
                    <a:lnTo>
                      <a:pt x="219" y="536"/>
                    </a:lnTo>
                    <a:lnTo>
                      <a:pt x="236" y="550"/>
                    </a:lnTo>
                    <a:lnTo>
                      <a:pt x="252" y="562"/>
                    </a:lnTo>
                    <a:lnTo>
                      <a:pt x="269" y="576"/>
                    </a:lnTo>
                    <a:lnTo>
                      <a:pt x="282" y="588"/>
                    </a:lnTo>
                    <a:lnTo>
                      <a:pt x="294" y="600"/>
                    </a:lnTo>
                    <a:lnTo>
                      <a:pt x="304" y="613"/>
                    </a:lnTo>
                    <a:lnTo>
                      <a:pt x="312" y="627"/>
                    </a:lnTo>
                    <a:lnTo>
                      <a:pt x="325" y="653"/>
                    </a:lnTo>
                    <a:lnTo>
                      <a:pt x="338" y="679"/>
                    </a:lnTo>
                    <a:lnTo>
                      <a:pt x="349" y="702"/>
                    </a:lnTo>
                    <a:lnTo>
                      <a:pt x="358" y="722"/>
                    </a:lnTo>
                    <a:lnTo>
                      <a:pt x="365" y="742"/>
                    </a:lnTo>
                    <a:lnTo>
                      <a:pt x="368" y="759"/>
                    </a:lnTo>
                    <a:lnTo>
                      <a:pt x="365" y="774"/>
                    </a:lnTo>
                    <a:lnTo>
                      <a:pt x="358" y="788"/>
                    </a:lnTo>
                    <a:lnTo>
                      <a:pt x="351" y="764"/>
                    </a:lnTo>
                    <a:lnTo>
                      <a:pt x="342" y="741"/>
                    </a:lnTo>
                    <a:lnTo>
                      <a:pt x="331" y="717"/>
                    </a:lnTo>
                    <a:lnTo>
                      <a:pt x="317" y="694"/>
                    </a:lnTo>
                    <a:lnTo>
                      <a:pt x="300" y="672"/>
                    </a:lnTo>
                    <a:lnTo>
                      <a:pt x="282" y="651"/>
                    </a:lnTo>
                    <a:lnTo>
                      <a:pt x="262" y="631"/>
                    </a:lnTo>
                    <a:lnTo>
                      <a:pt x="240" y="615"/>
                    </a:lnTo>
                    <a:lnTo>
                      <a:pt x="228" y="606"/>
                    </a:lnTo>
                    <a:lnTo>
                      <a:pt x="214" y="596"/>
                    </a:lnTo>
                    <a:lnTo>
                      <a:pt x="201" y="583"/>
                    </a:lnTo>
                    <a:lnTo>
                      <a:pt x="186" y="568"/>
                    </a:lnTo>
                    <a:lnTo>
                      <a:pt x="169" y="552"/>
                    </a:lnTo>
                    <a:lnTo>
                      <a:pt x="153" y="535"/>
                    </a:lnTo>
                    <a:lnTo>
                      <a:pt x="137" y="516"/>
                    </a:lnTo>
                    <a:lnTo>
                      <a:pt x="121" y="497"/>
                    </a:lnTo>
                    <a:lnTo>
                      <a:pt x="105" y="476"/>
                    </a:lnTo>
                    <a:lnTo>
                      <a:pt x="90" y="454"/>
                    </a:lnTo>
                    <a:lnTo>
                      <a:pt x="75" y="433"/>
                    </a:lnTo>
                    <a:lnTo>
                      <a:pt x="61" y="411"/>
                    </a:lnTo>
                    <a:lnTo>
                      <a:pt x="50" y="388"/>
                    </a:lnTo>
                    <a:lnTo>
                      <a:pt x="38" y="366"/>
                    </a:lnTo>
                    <a:lnTo>
                      <a:pt x="29" y="344"/>
                    </a:lnTo>
                    <a:lnTo>
                      <a:pt x="22" y="324"/>
                    </a:lnTo>
                    <a:lnTo>
                      <a:pt x="14" y="294"/>
                    </a:lnTo>
                    <a:lnTo>
                      <a:pt x="7" y="258"/>
                    </a:lnTo>
                    <a:lnTo>
                      <a:pt x="2" y="221"/>
                    </a:lnTo>
                    <a:lnTo>
                      <a:pt x="0" y="182"/>
                    </a:lnTo>
                    <a:lnTo>
                      <a:pt x="1" y="143"/>
                    </a:lnTo>
                    <a:lnTo>
                      <a:pt x="7" y="106"/>
                    </a:lnTo>
                    <a:lnTo>
                      <a:pt x="16" y="72"/>
                    </a:lnTo>
                    <a:lnTo>
                      <a:pt x="31" y="44"/>
                    </a:lnTo>
                    <a:lnTo>
                      <a:pt x="51" y="21"/>
                    </a:lnTo>
                    <a:lnTo>
                      <a:pt x="77" y="6"/>
                    </a:lnTo>
                    <a:lnTo>
                      <a:pt x="111" y="0"/>
                    </a:lnTo>
                    <a:lnTo>
                      <a:pt x="152" y="4"/>
                    </a:lnTo>
                    <a:lnTo>
                      <a:pt x="202" y="22"/>
                    </a:lnTo>
                    <a:lnTo>
                      <a:pt x="260" y="53"/>
                    </a:lnTo>
                    <a:lnTo>
                      <a:pt x="327" y="99"/>
                    </a:lnTo>
                    <a:lnTo>
                      <a:pt x="406" y="162"/>
                    </a:lnTo>
                    <a:lnTo>
                      <a:pt x="451" y="211"/>
                    </a:lnTo>
                    <a:lnTo>
                      <a:pt x="478" y="258"/>
                    </a:lnTo>
                    <a:lnTo>
                      <a:pt x="493" y="305"/>
                    </a:lnTo>
                    <a:lnTo>
                      <a:pt x="499" y="352"/>
                    </a:lnTo>
                    <a:lnTo>
                      <a:pt x="500" y="397"/>
                    </a:lnTo>
                    <a:lnTo>
                      <a:pt x="502" y="442"/>
                    </a:lnTo>
                    <a:lnTo>
                      <a:pt x="509" y="486"/>
                    </a:lnTo>
                    <a:lnTo>
                      <a:pt x="524" y="529"/>
                    </a:lnTo>
                    <a:lnTo>
                      <a:pt x="534" y="548"/>
                    </a:lnTo>
                    <a:lnTo>
                      <a:pt x="540" y="562"/>
                    </a:lnTo>
                    <a:lnTo>
                      <a:pt x="545" y="573"/>
                    </a:lnTo>
                    <a:lnTo>
                      <a:pt x="550" y="581"/>
                    </a:lnTo>
                    <a:lnTo>
                      <a:pt x="553" y="590"/>
                    </a:lnTo>
                    <a:lnTo>
                      <a:pt x="558" y="601"/>
                    </a:lnTo>
                    <a:lnTo>
                      <a:pt x="562" y="618"/>
                    </a:lnTo>
                    <a:lnTo>
                      <a:pt x="568" y="6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62" name="Freeform 222"/>
              <p:cNvSpPr>
                <a:spLocks/>
              </p:cNvSpPr>
              <p:nvPr/>
            </p:nvSpPr>
            <p:spPr bwMode="auto">
              <a:xfrm>
                <a:off x="198" y="2743"/>
                <a:ext cx="56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  <a:cxn ang="0">
                    <a:pos x="33" y="16"/>
                  </a:cxn>
                  <a:cxn ang="0">
                    <a:pos x="49" y="31"/>
                  </a:cxn>
                  <a:cxn ang="0">
                    <a:pos x="65" y="50"/>
                  </a:cxn>
                  <a:cxn ang="0">
                    <a:pos x="80" y="74"/>
                  </a:cxn>
                  <a:cxn ang="0">
                    <a:pos x="92" y="103"/>
                  </a:cxn>
                  <a:cxn ang="0">
                    <a:pos x="104" y="135"/>
                  </a:cxn>
                  <a:cxn ang="0">
                    <a:pos x="112" y="173"/>
                  </a:cxn>
                  <a:cxn ang="0">
                    <a:pos x="103" y="180"/>
                  </a:cxn>
                  <a:cxn ang="0">
                    <a:pos x="95" y="184"/>
                  </a:cxn>
                  <a:cxn ang="0">
                    <a:pos x="87" y="184"/>
                  </a:cxn>
                  <a:cxn ang="0">
                    <a:pos x="80" y="180"/>
                  </a:cxn>
                  <a:cxn ang="0">
                    <a:pos x="73" y="174"/>
                  </a:cxn>
                  <a:cxn ang="0">
                    <a:pos x="67" y="165"/>
                  </a:cxn>
                  <a:cxn ang="0">
                    <a:pos x="60" y="152"/>
                  </a:cxn>
                  <a:cxn ang="0">
                    <a:pos x="54" y="137"/>
                  </a:cxn>
                  <a:cxn ang="0">
                    <a:pos x="50" y="121"/>
                  </a:cxn>
                  <a:cxn ang="0">
                    <a:pos x="48" y="105"/>
                  </a:cxn>
                  <a:cxn ang="0">
                    <a:pos x="46" y="90"/>
                  </a:cxn>
                  <a:cxn ang="0">
                    <a:pos x="45" y="74"/>
                  </a:cxn>
                  <a:cxn ang="0">
                    <a:pos x="41" y="58"/>
                  </a:cxn>
                  <a:cxn ang="0">
                    <a:pos x="34" y="41"/>
                  </a:cxn>
                  <a:cxn ang="0">
                    <a:pos x="20" y="21"/>
                  </a:cxn>
                  <a:cxn ang="0">
                    <a:pos x="0" y="0"/>
                  </a:cxn>
                </a:cxnLst>
                <a:rect l="0" t="0" r="r" b="b"/>
                <a:pathLst>
                  <a:path w="112" h="184">
                    <a:moveTo>
                      <a:pt x="0" y="0"/>
                    </a:moveTo>
                    <a:lnTo>
                      <a:pt x="16" y="6"/>
                    </a:lnTo>
                    <a:lnTo>
                      <a:pt x="33" y="16"/>
                    </a:lnTo>
                    <a:lnTo>
                      <a:pt x="49" y="31"/>
                    </a:lnTo>
                    <a:lnTo>
                      <a:pt x="65" y="50"/>
                    </a:lnTo>
                    <a:lnTo>
                      <a:pt x="80" y="74"/>
                    </a:lnTo>
                    <a:lnTo>
                      <a:pt x="92" y="103"/>
                    </a:lnTo>
                    <a:lnTo>
                      <a:pt x="104" y="135"/>
                    </a:lnTo>
                    <a:lnTo>
                      <a:pt x="112" y="173"/>
                    </a:lnTo>
                    <a:lnTo>
                      <a:pt x="103" y="180"/>
                    </a:lnTo>
                    <a:lnTo>
                      <a:pt x="95" y="184"/>
                    </a:lnTo>
                    <a:lnTo>
                      <a:pt x="87" y="184"/>
                    </a:lnTo>
                    <a:lnTo>
                      <a:pt x="80" y="180"/>
                    </a:lnTo>
                    <a:lnTo>
                      <a:pt x="73" y="174"/>
                    </a:lnTo>
                    <a:lnTo>
                      <a:pt x="67" y="165"/>
                    </a:lnTo>
                    <a:lnTo>
                      <a:pt x="60" y="152"/>
                    </a:lnTo>
                    <a:lnTo>
                      <a:pt x="54" y="137"/>
                    </a:lnTo>
                    <a:lnTo>
                      <a:pt x="50" y="121"/>
                    </a:lnTo>
                    <a:lnTo>
                      <a:pt x="48" y="105"/>
                    </a:lnTo>
                    <a:lnTo>
                      <a:pt x="46" y="90"/>
                    </a:lnTo>
                    <a:lnTo>
                      <a:pt x="45" y="74"/>
                    </a:lnTo>
                    <a:lnTo>
                      <a:pt x="41" y="58"/>
                    </a:lnTo>
                    <a:lnTo>
                      <a:pt x="34" y="41"/>
                    </a:lnTo>
                    <a:lnTo>
                      <a:pt x="2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63" name="Freeform 223"/>
              <p:cNvSpPr>
                <a:spLocks/>
              </p:cNvSpPr>
              <p:nvPr/>
            </p:nvSpPr>
            <p:spPr bwMode="auto">
              <a:xfrm>
                <a:off x="130" y="2745"/>
                <a:ext cx="57" cy="57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69" y="113"/>
                  </a:cxn>
                  <a:cxn ang="0">
                    <a:pos x="80" y="109"/>
                  </a:cxn>
                  <a:cxn ang="0">
                    <a:pos x="89" y="105"/>
                  </a:cxn>
                  <a:cxn ang="0">
                    <a:pos x="98" y="97"/>
                  </a:cxn>
                  <a:cxn ang="0">
                    <a:pos x="105" y="89"/>
                  </a:cxn>
                  <a:cxn ang="0">
                    <a:pos x="110" y="79"/>
                  </a:cxn>
                  <a:cxn ang="0">
                    <a:pos x="113" y="68"/>
                  </a:cxn>
                  <a:cxn ang="0">
                    <a:pos x="114" y="56"/>
                  </a:cxn>
                  <a:cxn ang="0">
                    <a:pos x="113" y="45"/>
                  </a:cxn>
                  <a:cxn ang="0">
                    <a:pos x="110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69" y="1"/>
                  </a:cxn>
                  <a:cxn ang="0">
                    <a:pos x="58" y="0"/>
                  </a:cxn>
                  <a:cxn ang="0">
                    <a:pos x="46" y="1"/>
                  </a:cxn>
                  <a:cxn ang="0">
                    <a:pos x="35" y="5"/>
                  </a:cxn>
                  <a:cxn ang="0">
                    <a:pos x="26" y="9"/>
                  </a:cxn>
                  <a:cxn ang="0">
                    <a:pos x="18" y="16"/>
                  </a:cxn>
                  <a:cxn ang="0">
                    <a:pos x="10" y="25"/>
                  </a:cxn>
                  <a:cxn ang="0">
                    <a:pos x="5" y="35"/>
                  </a:cxn>
                  <a:cxn ang="0">
                    <a:pos x="1" y="45"/>
                  </a:cxn>
                  <a:cxn ang="0">
                    <a:pos x="0" y="56"/>
                  </a:cxn>
                  <a:cxn ang="0">
                    <a:pos x="1" y="68"/>
                  </a:cxn>
                  <a:cxn ang="0">
                    <a:pos x="5" y="79"/>
                  </a:cxn>
                  <a:cxn ang="0">
                    <a:pos x="10" y="89"/>
                  </a:cxn>
                  <a:cxn ang="0">
                    <a:pos x="18" y="97"/>
                  </a:cxn>
                  <a:cxn ang="0">
                    <a:pos x="26" y="105"/>
                  </a:cxn>
                  <a:cxn ang="0">
                    <a:pos x="35" y="109"/>
                  </a:cxn>
                  <a:cxn ang="0">
                    <a:pos x="46" y="113"/>
                  </a:cxn>
                  <a:cxn ang="0">
                    <a:pos x="58" y="114"/>
                  </a:cxn>
                </a:cxnLst>
                <a:rect l="0" t="0" r="r" b="b"/>
                <a:pathLst>
                  <a:path w="114" h="114">
                    <a:moveTo>
                      <a:pt x="58" y="114"/>
                    </a:moveTo>
                    <a:lnTo>
                      <a:pt x="69" y="113"/>
                    </a:lnTo>
                    <a:lnTo>
                      <a:pt x="80" y="109"/>
                    </a:lnTo>
                    <a:lnTo>
                      <a:pt x="89" y="105"/>
                    </a:lnTo>
                    <a:lnTo>
                      <a:pt x="98" y="97"/>
                    </a:lnTo>
                    <a:lnTo>
                      <a:pt x="105" y="89"/>
                    </a:lnTo>
                    <a:lnTo>
                      <a:pt x="110" y="79"/>
                    </a:lnTo>
                    <a:lnTo>
                      <a:pt x="113" y="68"/>
                    </a:lnTo>
                    <a:lnTo>
                      <a:pt x="114" y="56"/>
                    </a:lnTo>
                    <a:lnTo>
                      <a:pt x="113" y="45"/>
                    </a:lnTo>
                    <a:lnTo>
                      <a:pt x="110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69" y="1"/>
                    </a:lnTo>
                    <a:lnTo>
                      <a:pt x="58" y="0"/>
                    </a:lnTo>
                    <a:lnTo>
                      <a:pt x="46" y="1"/>
                    </a:lnTo>
                    <a:lnTo>
                      <a:pt x="35" y="5"/>
                    </a:lnTo>
                    <a:lnTo>
                      <a:pt x="26" y="9"/>
                    </a:lnTo>
                    <a:lnTo>
                      <a:pt x="18" y="16"/>
                    </a:lnTo>
                    <a:lnTo>
                      <a:pt x="10" y="25"/>
                    </a:lnTo>
                    <a:lnTo>
                      <a:pt x="5" y="35"/>
                    </a:lnTo>
                    <a:lnTo>
                      <a:pt x="1" y="45"/>
                    </a:lnTo>
                    <a:lnTo>
                      <a:pt x="0" y="56"/>
                    </a:lnTo>
                    <a:lnTo>
                      <a:pt x="1" y="68"/>
                    </a:lnTo>
                    <a:lnTo>
                      <a:pt x="5" y="79"/>
                    </a:lnTo>
                    <a:lnTo>
                      <a:pt x="10" y="89"/>
                    </a:lnTo>
                    <a:lnTo>
                      <a:pt x="18" y="97"/>
                    </a:lnTo>
                    <a:lnTo>
                      <a:pt x="26" y="105"/>
                    </a:lnTo>
                    <a:lnTo>
                      <a:pt x="35" y="109"/>
                    </a:lnTo>
                    <a:lnTo>
                      <a:pt x="46" y="113"/>
                    </a:lnTo>
                    <a:lnTo>
                      <a:pt x="58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7264" name="Group 224"/>
            <p:cNvGrpSpPr>
              <a:grpSpLocks/>
            </p:cNvGrpSpPr>
            <p:nvPr/>
          </p:nvGrpSpPr>
          <p:grpSpPr bwMode="auto">
            <a:xfrm rot="-1670284">
              <a:off x="272" y="2483"/>
              <a:ext cx="440" cy="401"/>
              <a:chOff x="408" y="2539"/>
              <a:chExt cx="440" cy="401"/>
            </a:xfrm>
          </p:grpSpPr>
          <p:sp>
            <p:nvSpPr>
              <p:cNvPr id="87265" name="Freeform 225"/>
              <p:cNvSpPr>
                <a:spLocks/>
              </p:cNvSpPr>
              <p:nvPr/>
            </p:nvSpPr>
            <p:spPr bwMode="auto">
              <a:xfrm>
                <a:off x="408" y="2789"/>
                <a:ext cx="153" cy="151"/>
              </a:xfrm>
              <a:custGeom>
                <a:avLst/>
                <a:gdLst/>
                <a:ahLst/>
                <a:cxnLst>
                  <a:cxn ang="0">
                    <a:pos x="273" y="209"/>
                  </a:cxn>
                  <a:cxn ang="0">
                    <a:pos x="260" y="221"/>
                  </a:cxn>
                  <a:cxn ang="0">
                    <a:pos x="239" y="239"/>
                  </a:cxn>
                  <a:cxn ang="0">
                    <a:pos x="211" y="260"/>
                  </a:cxn>
                  <a:cxn ang="0">
                    <a:pos x="177" y="280"/>
                  </a:cxn>
                  <a:cxn ang="0">
                    <a:pos x="140" y="295"/>
                  </a:cxn>
                  <a:cxn ang="0">
                    <a:pos x="104" y="300"/>
                  </a:cxn>
                  <a:cxn ang="0">
                    <a:pos x="69" y="292"/>
                  </a:cxn>
                  <a:cxn ang="0">
                    <a:pos x="31" y="261"/>
                  </a:cxn>
                  <a:cxn ang="0">
                    <a:pos x="4" y="223"/>
                  </a:cxn>
                  <a:cxn ang="0">
                    <a:pos x="0" y="186"/>
                  </a:cxn>
                  <a:cxn ang="0">
                    <a:pos x="10" y="151"/>
                  </a:cxn>
                  <a:cxn ang="0">
                    <a:pos x="33" y="116"/>
                  </a:cxn>
                  <a:cxn ang="0">
                    <a:pos x="63" y="83"/>
                  </a:cxn>
                  <a:cxn ang="0">
                    <a:pos x="97" y="49"/>
                  </a:cxn>
                  <a:cxn ang="0">
                    <a:pos x="129" y="17"/>
                  </a:cxn>
                  <a:cxn ang="0">
                    <a:pos x="155" y="24"/>
                  </a:cxn>
                  <a:cxn ang="0">
                    <a:pos x="195" y="76"/>
                  </a:cxn>
                  <a:cxn ang="0">
                    <a:pos x="242" y="126"/>
                  </a:cxn>
                  <a:cxn ang="0">
                    <a:pos x="287" y="163"/>
                  </a:cxn>
                  <a:cxn ang="0">
                    <a:pos x="276" y="159"/>
                  </a:cxn>
                  <a:cxn ang="0">
                    <a:pos x="225" y="137"/>
                  </a:cxn>
                  <a:cxn ang="0">
                    <a:pos x="183" y="116"/>
                  </a:cxn>
                  <a:cxn ang="0">
                    <a:pos x="154" y="91"/>
                  </a:cxn>
                  <a:cxn ang="0">
                    <a:pos x="137" y="85"/>
                  </a:cxn>
                  <a:cxn ang="0">
                    <a:pos x="116" y="113"/>
                  </a:cxn>
                  <a:cxn ang="0">
                    <a:pos x="95" y="147"/>
                  </a:cxn>
                  <a:cxn ang="0">
                    <a:pos x="80" y="184"/>
                  </a:cxn>
                  <a:cxn ang="0">
                    <a:pos x="78" y="216"/>
                  </a:cxn>
                  <a:cxn ang="0">
                    <a:pos x="97" y="238"/>
                  </a:cxn>
                  <a:cxn ang="0">
                    <a:pos x="142" y="244"/>
                  </a:cxn>
                  <a:cxn ang="0">
                    <a:pos x="220" y="227"/>
                  </a:cxn>
                </a:cxnLst>
                <a:rect l="0" t="0" r="r" b="b"/>
                <a:pathLst>
                  <a:path w="305" h="300">
                    <a:moveTo>
                      <a:pt x="274" y="208"/>
                    </a:moveTo>
                    <a:lnTo>
                      <a:pt x="273" y="209"/>
                    </a:lnTo>
                    <a:lnTo>
                      <a:pt x="268" y="214"/>
                    </a:lnTo>
                    <a:lnTo>
                      <a:pt x="260" y="221"/>
                    </a:lnTo>
                    <a:lnTo>
                      <a:pt x="251" y="229"/>
                    </a:lnTo>
                    <a:lnTo>
                      <a:pt x="239" y="239"/>
                    </a:lnTo>
                    <a:lnTo>
                      <a:pt x="226" y="250"/>
                    </a:lnTo>
                    <a:lnTo>
                      <a:pt x="211" y="260"/>
                    </a:lnTo>
                    <a:lnTo>
                      <a:pt x="195" y="270"/>
                    </a:lnTo>
                    <a:lnTo>
                      <a:pt x="177" y="280"/>
                    </a:lnTo>
                    <a:lnTo>
                      <a:pt x="159" y="288"/>
                    </a:lnTo>
                    <a:lnTo>
                      <a:pt x="140" y="295"/>
                    </a:lnTo>
                    <a:lnTo>
                      <a:pt x="122" y="298"/>
                    </a:lnTo>
                    <a:lnTo>
                      <a:pt x="104" y="300"/>
                    </a:lnTo>
                    <a:lnTo>
                      <a:pt x="86" y="298"/>
                    </a:lnTo>
                    <a:lnTo>
                      <a:pt x="69" y="292"/>
                    </a:lnTo>
                    <a:lnTo>
                      <a:pt x="53" y="282"/>
                    </a:lnTo>
                    <a:lnTo>
                      <a:pt x="31" y="261"/>
                    </a:lnTo>
                    <a:lnTo>
                      <a:pt x="15" y="242"/>
                    </a:lnTo>
                    <a:lnTo>
                      <a:pt x="4" y="223"/>
                    </a:lnTo>
                    <a:lnTo>
                      <a:pt x="0" y="205"/>
                    </a:lnTo>
                    <a:lnTo>
                      <a:pt x="0" y="186"/>
                    </a:lnTo>
                    <a:lnTo>
                      <a:pt x="3" y="168"/>
                    </a:lnTo>
                    <a:lnTo>
                      <a:pt x="10" y="151"/>
                    </a:lnTo>
                    <a:lnTo>
                      <a:pt x="21" y="133"/>
                    </a:lnTo>
                    <a:lnTo>
                      <a:pt x="33" y="116"/>
                    </a:lnTo>
                    <a:lnTo>
                      <a:pt x="47" y="100"/>
                    </a:lnTo>
                    <a:lnTo>
                      <a:pt x="63" y="83"/>
                    </a:lnTo>
                    <a:lnTo>
                      <a:pt x="79" y="67"/>
                    </a:lnTo>
                    <a:lnTo>
                      <a:pt x="97" y="49"/>
                    </a:lnTo>
                    <a:lnTo>
                      <a:pt x="113" y="33"/>
                    </a:lnTo>
                    <a:lnTo>
                      <a:pt x="129" y="17"/>
                    </a:lnTo>
                    <a:lnTo>
                      <a:pt x="143" y="0"/>
                    </a:lnTo>
                    <a:lnTo>
                      <a:pt x="155" y="24"/>
                    </a:lnTo>
                    <a:lnTo>
                      <a:pt x="174" y="49"/>
                    </a:lnTo>
                    <a:lnTo>
                      <a:pt x="195" y="76"/>
                    </a:lnTo>
                    <a:lnTo>
                      <a:pt x="218" y="102"/>
                    </a:lnTo>
                    <a:lnTo>
                      <a:pt x="242" y="126"/>
                    </a:lnTo>
                    <a:lnTo>
                      <a:pt x="266" y="147"/>
                    </a:lnTo>
                    <a:lnTo>
                      <a:pt x="287" y="163"/>
                    </a:lnTo>
                    <a:lnTo>
                      <a:pt x="305" y="173"/>
                    </a:lnTo>
                    <a:lnTo>
                      <a:pt x="276" y="159"/>
                    </a:lnTo>
                    <a:lnTo>
                      <a:pt x="249" y="147"/>
                    </a:lnTo>
                    <a:lnTo>
                      <a:pt x="225" y="137"/>
                    </a:lnTo>
                    <a:lnTo>
                      <a:pt x="203" y="126"/>
                    </a:lnTo>
                    <a:lnTo>
                      <a:pt x="183" y="116"/>
                    </a:lnTo>
                    <a:lnTo>
                      <a:pt x="167" y="105"/>
                    </a:lnTo>
                    <a:lnTo>
                      <a:pt x="154" y="91"/>
                    </a:lnTo>
                    <a:lnTo>
                      <a:pt x="145" y="76"/>
                    </a:lnTo>
                    <a:lnTo>
                      <a:pt x="137" y="85"/>
                    </a:lnTo>
                    <a:lnTo>
                      <a:pt x="127" y="98"/>
                    </a:lnTo>
                    <a:lnTo>
                      <a:pt x="116" y="113"/>
                    </a:lnTo>
                    <a:lnTo>
                      <a:pt x="105" y="130"/>
                    </a:lnTo>
                    <a:lnTo>
                      <a:pt x="95" y="147"/>
                    </a:lnTo>
                    <a:lnTo>
                      <a:pt x="86" y="166"/>
                    </a:lnTo>
                    <a:lnTo>
                      <a:pt x="80" y="184"/>
                    </a:lnTo>
                    <a:lnTo>
                      <a:pt x="77" y="201"/>
                    </a:lnTo>
                    <a:lnTo>
                      <a:pt x="78" y="216"/>
                    </a:lnTo>
                    <a:lnTo>
                      <a:pt x="85" y="229"/>
                    </a:lnTo>
                    <a:lnTo>
                      <a:pt x="97" y="238"/>
                    </a:lnTo>
                    <a:lnTo>
                      <a:pt x="115" y="244"/>
                    </a:lnTo>
                    <a:lnTo>
                      <a:pt x="142" y="244"/>
                    </a:lnTo>
                    <a:lnTo>
                      <a:pt x="176" y="238"/>
                    </a:lnTo>
                    <a:lnTo>
                      <a:pt x="220" y="227"/>
                    </a:lnTo>
                    <a:lnTo>
                      <a:pt x="274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66" name="Freeform 226"/>
              <p:cNvSpPr>
                <a:spLocks/>
              </p:cNvSpPr>
              <p:nvPr/>
            </p:nvSpPr>
            <p:spPr bwMode="auto">
              <a:xfrm>
                <a:off x="483" y="2539"/>
                <a:ext cx="365" cy="327"/>
              </a:xfrm>
              <a:custGeom>
                <a:avLst/>
                <a:gdLst/>
                <a:ahLst/>
                <a:cxnLst>
                  <a:cxn ang="0">
                    <a:pos x="189" y="645"/>
                  </a:cxn>
                  <a:cxn ang="0">
                    <a:pos x="208" y="602"/>
                  </a:cxn>
                  <a:cxn ang="0">
                    <a:pos x="254" y="552"/>
                  </a:cxn>
                  <a:cxn ang="0">
                    <a:pos x="295" y="533"/>
                  </a:cxn>
                  <a:cxn ang="0">
                    <a:pos x="352" y="513"/>
                  </a:cxn>
                  <a:cxn ang="0">
                    <a:pos x="418" y="489"/>
                  </a:cxn>
                  <a:cxn ang="0">
                    <a:pos x="487" y="453"/>
                  </a:cxn>
                  <a:cxn ang="0">
                    <a:pos x="551" y="401"/>
                  </a:cxn>
                  <a:cxn ang="0">
                    <a:pos x="614" y="312"/>
                  </a:cxn>
                  <a:cxn ang="0">
                    <a:pos x="650" y="194"/>
                  </a:cxn>
                  <a:cxn ang="0">
                    <a:pos x="624" y="102"/>
                  </a:cxn>
                  <a:cxn ang="0">
                    <a:pos x="602" y="87"/>
                  </a:cxn>
                  <a:cxn ang="0">
                    <a:pos x="573" y="80"/>
                  </a:cxn>
                  <a:cxn ang="0">
                    <a:pos x="534" y="80"/>
                  </a:cxn>
                  <a:cxn ang="0">
                    <a:pos x="487" y="89"/>
                  </a:cxn>
                  <a:cxn ang="0">
                    <a:pos x="430" y="108"/>
                  </a:cxn>
                  <a:cxn ang="0">
                    <a:pos x="347" y="150"/>
                  </a:cxn>
                  <a:cxn ang="0">
                    <a:pos x="279" y="209"/>
                  </a:cxn>
                  <a:cxn ang="0">
                    <a:pos x="233" y="272"/>
                  </a:cxn>
                  <a:cxn ang="0">
                    <a:pos x="200" y="331"/>
                  </a:cxn>
                  <a:cxn ang="0">
                    <a:pos x="171" y="380"/>
                  </a:cxn>
                  <a:cxn ang="0">
                    <a:pos x="125" y="419"/>
                  </a:cxn>
                  <a:cxn ang="0">
                    <a:pos x="64" y="465"/>
                  </a:cxn>
                  <a:cxn ang="0">
                    <a:pos x="15" y="483"/>
                  </a:cxn>
                  <a:cxn ang="0">
                    <a:pos x="44" y="453"/>
                  </a:cxn>
                  <a:cxn ang="0">
                    <a:pos x="103" y="398"/>
                  </a:cxn>
                  <a:cxn ang="0">
                    <a:pos x="146" y="329"/>
                  </a:cxn>
                  <a:cxn ang="0">
                    <a:pos x="170" y="284"/>
                  </a:cxn>
                  <a:cxn ang="0">
                    <a:pos x="209" y="227"/>
                  </a:cxn>
                  <a:cxn ang="0">
                    <a:pos x="258" y="169"/>
                  </a:cxn>
                  <a:cxn ang="0">
                    <a:pos x="313" y="114"/>
                  </a:cxn>
                  <a:cxn ang="0">
                    <a:pos x="371" y="70"/>
                  </a:cxn>
                  <a:cxn ang="0">
                    <a:pos x="418" y="44"/>
                  </a:cxn>
                  <a:cxn ang="0">
                    <a:pos x="469" y="26"/>
                  </a:cxn>
                  <a:cxn ang="0">
                    <a:pos x="525" y="10"/>
                  </a:cxn>
                  <a:cxn ang="0">
                    <a:pos x="582" y="2"/>
                  </a:cxn>
                  <a:cxn ang="0">
                    <a:pos x="636" y="4"/>
                  </a:cxn>
                  <a:cxn ang="0">
                    <a:pos x="679" y="18"/>
                  </a:cxn>
                  <a:cxn ang="0">
                    <a:pos x="707" y="42"/>
                  </a:cxn>
                  <a:cxn ang="0">
                    <a:pos x="725" y="80"/>
                  </a:cxn>
                  <a:cxn ang="0">
                    <a:pos x="727" y="149"/>
                  </a:cxn>
                  <a:cxn ang="0">
                    <a:pos x="696" y="257"/>
                  </a:cxn>
                  <a:cxn ang="0">
                    <a:pos x="623" y="404"/>
                  </a:cxn>
                  <a:cxn ang="0">
                    <a:pos x="564" y="477"/>
                  </a:cxn>
                  <a:cxn ang="0">
                    <a:pos x="500" y="518"/>
                  </a:cxn>
                  <a:cxn ang="0">
                    <a:pos x="433" y="537"/>
                  </a:cxn>
                  <a:cxn ang="0">
                    <a:pos x="367" y="552"/>
                  </a:cxn>
                  <a:cxn ang="0">
                    <a:pos x="305" y="578"/>
                  </a:cxn>
                  <a:cxn ang="0">
                    <a:pos x="257" y="612"/>
                  </a:cxn>
                  <a:cxn ang="0">
                    <a:pos x="233" y="632"/>
                  </a:cxn>
                  <a:cxn ang="0">
                    <a:pos x="185" y="655"/>
                  </a:cxn>
                </a:cxnLst>
                <a:rect l="0" t="0" r="r" b="b"/>
                <a:pathLst>
                  <a:path w="729" h="655">
                    <a:moveTo>
                      <a:pt x="185" y="655"/>
                    </a:moveTo>
                    <a:lnTo>
                      <a:pt x="186" y="653"/>
                    </a:lnTo>
                    <a:lnTo>
                      <a:pt x="189" y="645"/>
                    </a:lnTo>
                    <a:lnTo>
                      <a:pt x="193" y="633"/>
                    </a:lnTo>
                    <a:lnTo>
                      <a:pt x="199" y="618"/>
                    </a:lnTo>
                    <a:lnTo>
                      <a:pt x="208" y="602"/>
                    </a:lnTo>
                    <a:lnTo>
                      <a:pt x="221" y="585"/>
                    </a:lnTo>
                    <a:lnTo>
                      <a:pt x="236" y="567"/>
                    </a:lnTo>
                    <a:lnTo>
                      <a:pt x="254" y="552"/>
                    </a:lnTo>
                    <a:lnTo>
                      <a:pt x="266" y="545"/>
                    </a:lnTo>
                    <a:lnTo>
                      <a:pt x="280" y="539"/>
                    </a:lnTo>
                    <a:lnTo>
                      <a:pt x="295" y="533"/>
                    </a:lnTo>
                    <a:lnTo>
                      <a:pt x="313" y="527"/>
                    </a:lnTo>
                    <a:lnTo>
                      <a:pt x="332" y="520"/>
                    </a:lnTo>
                    <a:lnTo>
                      <a:pt x="352" y="513"/>
                    </a:lnTo>
                    <a:lnTo>
                      <a:pt x="373" y="506"/>
                    </a:lnTo>
                    <a:lnTo>
                      <a:pt x="395" y="498"/>
                    </a:lnTo>
                    <a:lnTo>
                      <a:pt x="418" y="489"/>
                    </a:lnTo>
                    <a:lnTo>
                      <a:pt x="441" y="479"/>
                    </a:lnTo>
                    <a:lnTo>
                      <a:pt x="464" y="467"/>
                    </a:lnTo>
                    <a:lnTo>
                      <a:pt x="487" y="453"/>
                    </a:lnTo>
                    <a:lnTo>
                      <a:pt x="509" y="438"/>
                    </a:lnTo>
                    <a:lnTo>
                      <a:pt x="530" y="421"/>
                    </a:lnTo>
                    <a:lnTo>
                      <a:pt x="551" y="401"/>
                    </a:lnTo>
                    <a:lnTo>
                      <a:pt x="570" y="380"/>
                    </a:lnTo>
                    <a:lnTo>
                      <a:pt x="593" y="347"/>
                    </a:lnTo>
                    <a:lnTo>
                      <a:pt x="614" y="312"/>
                    </a:lnTo>
                    <a:lnTo>
                      <a:pt x="631" y="272"/>
                    </a:lnTo>
                    <a:lnTo>
                      <a:pt x="643" y="232"/>
                    </a:lnTo>
                    <a:lnTo>
                      <a:pt x="650" y="194"/>
                    </a:lnTo>
                    <a:lnTo>
                      <a:pt x="650" y="158"/>
                    </a:lnTo>
                    <a:lnTo>
                      <a:pt x="642" y="127"/>
                    </a:lnTo>
                    <a:lnTo>
                      <a:pt x="624" y="102"/>
                    </a:lnTo>
                    <a:lnTo>
                      <a:pt x="617" y="96"/>
                    </a:lnTo>
                    <a:lnTo>
                      <a:pt x="611" y="91"/>
                    </a:lnTo>
                    <a:lnTo>
                      <a:pt x="602" y="87"/>
                    </a:lnTo>
                    <a:lnTo>
                      <a:pt x="593" y="83"/>
                    </a:lnTo>
                    <a:lnTo>
                      <a:pt x="584" y="81"/>
                    </a:lnTo>
                    <a:lnTo>
                      <a:pt x="573" y="80"/>
                    </a:lnTo>
                    <a:lnTo>
                      <a:pt x="561" y="79"/>
                    </a:lnTo>
                    <a:lnTo>
                      <a:pt x="548" y="79"/>
                    </a:lnTo>
                    <a:lnTo>
                      <a:pt x="534" y="80"/>
                    </a:lnTo>
                    <a:lnTo>
                      <a:pt x="519" y="81"/>
                    </a:lnTo>
                    <a:lnTo>
                      <a:pt x="503" y="85"/>
                    </a:lnTo>
                    <a:lnTo>
                      <a:pt x="487" y="89"/>
                    </a:lnTo>
                    <a:lnTo>
                      <a:pt x="469" y="94"/>
                    </a:lnTo>
                    <a:lnTo>
                      <a:pt x="450" y="101"/>
                    </a:lnTo>
                    <a:lnTo>
                      <a:pt x="430" y="108"/>
                    </a:lnTo>
                    <a:lnTo>
                      <a:pt x="409" y="117"/>
                    </a:lnTo>
                    <a:lnTo>
                      <a:pt x="375" y="133"/>
                    </a:lnTo>
                    <a:lnTo>
                      <a:pt x="347" y="150"/>
                    </a:lnTo>
                    <a:lnTo>
                      <a:pt x="320" y="170"/>
                    </a:lnTo>
                    <a:lnTo>
                      <a:pt x="298" y="189"/>
                    </a:lnTo>
                    <a:lnTo>
                      <a:pt x="279" y="209"/>
                    </a:lnTo>
                    <a:lnTo>
                      <a:pt x="261" y="231"/>
                    </a:lnTo>
                    <a:lnTo>
                      <a:pt x="246" y="252"/>
                    </a:lnTo>
                    <a:lnTo>
                      <a:pt x="233" y="272"/>
                    </a:lnTo>
                    <a:lnTo>
                      <a:pt x="221" y="292"/>
                    </a:lnTo>
                    <a:lnTo>
                      <a:pt x="211" y="313"/>
                    </a:lnTo>
                    <a:lnTo>
                      <a:pt x="200" y="331"/>
                    </a:lnTo>
                    <a:lnTo>
                      <a:pt x="191" y="348"/>
                    </a:lnTo>
                    <a:lnTo>
                      <a:pt x="182" y="365"/>
                    </a:lnTo>
                    <a:lnTo>
                      <a:pt x="171" y="380"/>
                    </a:lnTo>
                    <a:lnTo>
                      <a:pt x="161" y="391"/>
                    </a:lnTo>
                    <a:lnTo>
                      <a:pt x="150" y="401"/>
                    </a:lnTo>
                    <a:lnTo>
                      <a:pt x="125" y="419"/>
                    </a:lnTo>
                    <a:lnTo>
                      <a:pt x="103" y="436"/>
                    </a:lnTo>
                    <a:lnTo>
                      <a:pt x="83" y="452"/>
                    </a:lnTo>
                    <a:lnTo>
                      <a:pt x="64" y="465"/>
                    </a:lnTo>
                    <a:lnTo>
                      <a:pt x="46" y="475"/>
                    </a:lnTo>
                    <a:lnTo>
                      <a:pt x="30" y="481"/>
                    </a:lnTo>
                    <a:lnTo>
                      <a:pt x="15" y="483"/>
                    </a:lnTo>
                    <a:lnTo>
                      <a:pt x="0" y="479"/>
                    </a:lnTo>
                    <a:lnTo>
                      <a:pt x="22" y="467"/>
                    </a:lnTo>
                    <a:lnTo>
                      <a:pt x="44" y="453"/>
                    </a:lnTo>
                    <a:lnTo>
                      <a:pt x="64" y="437"/>
                    </a:lnTo>
                    <a:lnTo>
                      <a:pt x="85" y="419"/>
                    </a:lnTo>
                    <a:lnTo>
                      <a:pt x="103" y="398"/>
                    </a:lnTo>
                    <a:lnTo>
                      <a:pt x="120" y="376"/>
                    </a:lnTo>
                    <a:lnTo>
                      <a:pt x="135" y="353"/>
                    </a:lnTo>
                    <a:lnTo>
                      <a:pt x="146" y="329"/>
                    </a:lnTo>
                    <a:lnTo>
                      <a:pt x="153" y="315"/>
                    </a:lnTo>
                    <a:lnTo>
                      <a:pt x="161" y="300"/>
                    </a:lnTo>
                    <a:lnTo>
                      <a:pt x="170" y="284"/>
                    </a:lnTo>
                    <a:lnTo>
                      <a:pt x="182" y="265"/>
                    </a:lnTo>
                    <a:lnTo>
                      <a:pt x="195" y="247"/>
                    </a:lnTo>
                    <a:lnTo>
                      <a:pt x="209" y="227"/>
                    </a:lnTo>
                    <a:lnTo>
                      <a:pt x="224" y="208"/>
                    </a:lnTo>
                    <a:lnTo>
                      <a:pt x="241" y="188"/>
                    </a:lnTo>
                    <a:lnTo>
                      <a:pt x="258" y="169"/>
                    </a:lnTo>
                    <a:lnTo>
                      <a:pt x="275" y="150"/>
                    </a:lnTo>
                    <a:lnTo>
                      <a:pt x="294" y="132"/>
                    </a:lnTo>
                    <a:lnTo>
                      <a:pt x="313" y="114"/>
                    </a:lnTo>
                    <a:lnTo>
                      <a:pt x="333" y="97"/>
                    </a:lnTo>
                    <a:lnTo>
                      <a:pt x="351" y="82"/>
                    </a:lnTo>
                    <a:lnTo>
                      <a:pt x="371" y="70"/>
                    </a:lnTo>
                    <a:lnTo>
                      <a:pt x="390" y="58"/>
                    </a:lnTo>
                    <a:lnTo>
                      <a:pt x="404" y="51"/>
                    </a:lnTo>
                    <a:lnTo>
                      <a:pt x="418" y="44"/>
                    </a:lnTo>
                    <a:lnTo>
                      <a:pt x="434" y="37"/>
                    </a:lnTo>
                    <a:lnTo>
                      <a:pt x="452" y="32"/>
                    </a:lnTo>
                    <a:lnTo>
                      <a:pt x="469" y="26"/>
                    </a:lnTo>
                    <a:lnTo>
                      <a:pt x="487" y="20"/>
                    </a:lnTo>
                    <a:lnTo>
                      <a:pt x="506" y="14"/>
                    </a:lnTo>
                    <a:lnTo>
                      <a:pt x="525" y="10"/>
                    </a:lnTo>
                    <a:lnTo>
                      <a:pt x="544" y="6"/>
                    </a:lnTo>
                    <a:lnTo>
                      <a:pt x="563" y="4"/>
                    </a:lnTo>
                    <a:lnTo>
                      <a:pt x="582" y="2"/>
                    </a:lnTo>
                    <a:lnTo>
                      <a:pt x="600" y="0"/>
                    </a:lnTo>
                    <a:lnTo>
                      <a:pt x="619" y="2"/>
                    </a:lnTo>
                    <a:lnTo>
                      <a:pt x="636" y="4"/>
                    </a:lnTo>
                    <a:lnTo>
                      <a:pt x="652" y="7"/>
                    </a:lnTo>
                    <a:lnTo>
                      <a:pt x="667" y="12"/>
                    </a:lnTo>
                    <a:lnTo>
                      <a:pt x="679" y="18"/>
                    </a:lnTo>
                    <a:lnTo>
                      <a:pt x="689" y="25"/>
                    </a:lnTo>
                    <a:lnTo>
                      <a:pt x="699" y="33"/>
                    </a:lnTo>
                    <a:lnTo>
                      <a:pt x="707" y="42"/>
                    </a:lnTo>
                    <a:lnTo>
                      <a:pt x="714" y="53"/>
                    </a:lnTo>
                    <a:lnTo>
                      <a:pt x="721" y="66"/>
                    </a:lnTo>
                    <a:lnTo>
                      <a:pt x="725" y="80"/>
                    </a:lnTo>
                    <a:lnTo>
                      <a:pt x="728" y="96"/>
                    </a:lnTo>
                    <a:lnTo>
                      <a:pt x="729" y="121"/>
                    </a:lnTo>
                    <a:lnTo>
                      <a:pt x="727" y="149"/>
                    </a:lnTo>
                    <a:lnTo>
                      <a:pt x="720" y="181"/>
                    </a:lnTo>
                    <a:lnTo>
                      <a:pt x="711" y="217"/>
                    </a:lnTo>
                    <a:lnTo>
                      <a:pt x="696" y="257"/>
                    </a:lnTo>
                    <a:lnTo>
                      <a:pt x="676" y="301"/>
                    </a:lnTo>
                    <a:lnTo>
                      <a:pt x="652" y="351"/>
                    </a:lnTo>
                    <a:lnTo>
                      <a:pt x="623" y="404"/>
                    </a:lnTo>
                    <a:lnTo>
                      <a:pt x="605" y="433"/>
                    </a:lnTo>
                    <a:lnTo>
                      <a:pt x="585" y="458"/>
                    </a:lnTo>
                    <a:lnTo>
                      <a:pt x="564" y="477"/>
                    </a:lnTo>
                    <a:lnTo>
                      <a:pt x="544" y="494"/>
                    </a:lnTo>
                    <a:lnTo>
                      <a:pt x="522" y="507"/>
                    </a:lnTo>
                    <a:lnTo>
                      <a:pt x="500" y="518"/>
                    </a:lnTo>
                    <a:lnTo>
                      <a:pt x="478" y="526"/>
                    </a:lnTo>
                    <a:lnTo>
                      <a:pt x="455" y="532"/>
                    </a:lnTo>
                    <a:lnTo>
                      <a:pt x="433" y="537"/>
                    </a:lnTo>
                    <a:lnTo>
                      <a:pt x="411" y="542"/>
                    </a:lnTo>
                    <a:lnTo>
                      <a:pt x="388" y="548"/>
                    </a:lnTo>
                    <a:lnTo>
                      <a:pt x="367" y="552"/>
                    </a:lnTo>
                    <a:lnTo>
                      <a:pt x="345" y="559"/>
                    </a:lnTo>
                    <a:lnTo>
                      <a:pt x="326" y="567"/>
                    </a:lnTo>
                    <a:lnTo>
                      <a:pt x="305" y="578"/>
                    </a:lnTo>
                    <a:lnTo>
                      <a:pt x="287" y="590"/>
                    </a:lnTo>
                    <a:lnTo>
                      <a:pt x="269" y="603"/>
                    </a:lnTo>
                    <a:lnTo>
                      <a:pt x="257" y="612"/>
                    </a:lnTo>
                    <a:lnTo>
                      <a:pt x="248" y="619"/>
                    </a:lnTo>
                    <a:lnTo>
                      <a:pt x="241" y="626"/>
                    </a:lnTo>
                    <a:lnTo>
                      <a:pt x="233" y="632"/>
                    </a:lnTo>
                    <a:lnTo>
                      <a:pt x="221" y="638"/>
                    </a:lnTo>
                    <a:lnTo>
                      <a:pt x="206" y="645"/>
                    </a:lnTo>
                    <a:lnTo>
                      <a:pt x="185" y="6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67" name="Freeform 227"/>
              <p:cNvSpPr>
                <a:spLocks/>
              </p:cNvSpPr>
              <p:nvPr/>
            </p:nvSpPr>
            <p:spPr bwMode="auto">
              <a:xfrm>
                <a:off x="671" y="2701"/>
                <a:ext cx="82" cy="72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62" y="16"/>
                  </a:cxn>
                  <a:cxn ang="0">
                    <a:pos x="155" y="35"/>
                  </a:cxn>
                  <a:cxn ang="0">
                    <a:pos x="143" y="55"/>
                  </a:cxn>
                  <a:cxn ang="0">
                    <a:pos x="127" y="73"/>
                  </a:cxn>
                  <a:cxn ang="0">
                    <a:pos x="106" y="93"/>
                  </a:cxn>
                  <a:cxn ang="0">
                    <a:pos x="81" y="111"/>
                  </a:cxn>
                  <a:cxn ang="0">
                    <a:pos x="51" y="128"/>
                  </a:cxn>
                  <a:cxn ang="0">
                    <a:pos x="17" y="143"/>
                  </a:cxn>
                  <a:cxn ang="0">
                    <a:pos x="7" y="135"/>
                  </a:cxn>
                  <a:cxn ang="0">
                    <a:pos x="3" y="128"/>
                  </a:cxn>
                  <a:cxn ang="0">
                    <a:pos x="0" y="120"/>
                  </a:cxn>
                  <a:cxn ang="0">
                    <a:pos x="3" y="113"/>
                  </a:cxn>
                  <a:cxn ang="0">
                    <a:pos x="7" y="105"/>
                  </a:cxn>
                  <a:cxn ang="0">
                    <a:pos x="14" y="97"/>
                  </a:cxn>
                  <a:cxn ang="0">
                    <a:pos x="26" y="89"/>
                  </a:cxn>
                  <a:cxn ang="0">
                    <a:pos x="40" y="80"/>
                  </a:cxn>
                  <a:cxn ang="0">
                    <a:pos x="55" y="73"/>
                  </a:cxn>
                  <a:cxn ang="0">
                    <a:pos x="70" y="67"/>
                  </a:cxn>
                  <a:cxn ang="0">
                    <a:pos x="85" y="64"/>
                  </a:cxn>
                  <a:cxn ang="0">
                    <a:pos x="100" y="59"/>
                  </a:cxn>
                  <a:cxn ang="0">
                    <a:pos x="115" y="51"/>
                  </a:cxn>
                  <a:cxn ang="0">
                    <a:pos x="131" y="41"/>
                  </a:cxn>
                  <a:cxn ang="0">
                    <a:pos x="147" y="23"/>
                  </a:cxn>
                  <a:cxn ang="0">
                    <a:pos x="164" y="0"/>
                  </a:cxn>
                </a:cxnLst>
                <a:rect l="0" t="0" r="r" b="b"/>
                <a:pathLst>
                  <a:path w="164" h="143">
                    <a:moveTo>
                      <a:pt x="164" y="0"/>
                    </a:moveTo>
                    <a:lnTo>
                      <a:pt x="162" y="16"/>
                    </a:lnTo>
                    <a:lnTo>
                      <a:pt x="155" y="35"/>
                    </a:lnTo>
                    <a:lnTo>
                      <a:pt x="143" y="55"/>
                    </a:lnTo>
                    <a:lnTo>
                      <a:pt x="127" y="73"/>
                    </a:lnTo>
                    <a:lnTo>
                      <a:pt x="106" y="93"/>
                    </a:lnTo>
                    <a:lnTo>
                      <a:pt x="81" y="111"/>
                    </a:lnTo>
                    <a:lnTo>
                      <a:pt x="51" y="128"/>
                    </a:lnTo>
                    <a:lnTo>
                      <a:pt x="17" y="143"/>
                    </a:lnTo>
                    <a:lnTo>
                      <a:pt x="7" y="13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3" y="113"/>
                    </a:lnTo>
                    <a:lnTo>
                      <a:pt x="7" y="105"/>
                    </a:lnTo>
                    <a:lnTo>
                      <a:pt x="14" y="97"/>
                    </a:lnTo>
                    <a:lnTo>
                      <a:pt x="26" y="89"/>
                    </a:lnTo>
                    <a:lnTo>
                      <a:pt x="40" y="80"/>
                    </a:lnTo>
                    <a:lnTo>
                      <a:pt x="55" y="73"/>
                    </a:lnTo>
                    <a:lnTo>
                      <a:pt x="70" y="67"/>
                    </a:lnTo>
                    <a:lnTo>
                      <a:pt x="85" y="64"/>
                    </a:lnTo>
                    <a:lnTo>
                      <a:pt x="100" y="59"/>
                    </a:lnTo>
                    <a:lnTo>
                      <a:pt x="115" y="51"/>
                    </a:lnTo>
                    <a:lnTo>
                      <a:pt x="131" y="41"/>
                    </a:lnTo>
                    <a:lnTo>
                      <a:pt x="147" y="2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7268" name="Freeform 228"/>
              <p:cNvSpPr>
                <a:spLocks/>
              </p:cNvSpPr>
              <p:nvPr/>
            </p:nvSpPr>
            <p:spPr bwMode="auto">
              <a:xfrm>
                <a:off x="686" y="2640"/>
                <a:ext cx="58" cy="57"/>
              </a:xfrm>
              <a:custGeom>
                <a:avLst/>
                <a:gdLst/>
                <a:ahLst/>
                <a:cxnLst>
                  <a:cxn ang="0">
                    <a:pos x="2" y="69"/>
                  </a:cxn>
                  <a:cxn ang="0">
                    <a:pos x="5" y="80"/>
                  </a:cxn>
                  <a:cxn ang="0">
                    <a:pos x="11" y="90"/>
                  </a:cxn>
                  <a:cxn ang="0">
                    <a:pos x="18" y="98"/>
                  </a:cxn>
                  <a:cxn ang="0">
                    <a:pos x="27" y="105"/>
                  </a:cxn>
                  <a:cxn ang="0">
                    <a:pos x="36" y="111"/>
                  </a:cxn>
                  <a:cxn ang="0">
                    <a:pos x="47" y="114"/>
                  </a:cxn>
                  <a:cxn ang="0">
                    <a:pos x="58" y="115"/>
                  </a:cxn>
                  <a:cxn ang="0">
                    <a:pos x="70" y="114"/>
                  </a:cxn>
                  <a:cxn ang="0">
                    <a:pos x="80" y="111"/>
                  </a:cxn>
                  <a:cxn ang="0">
                    <a:pos x="90" y="105"/>
                  </a:cxn>
                  <a:cxn ang="0">
                    <a:pos x="98" y="98"/>
                  </a:cxn>
                  <a:cxn ang="0">
                    <a:pos x="105" y="89"/>
                  </a:cxn>
                  <a:cxn ang="0">
                    <a:pos x="111" y="80"/>
                  </a:cxn>
                  <a:cxn ang="0">
                    <a:pos x="114" y="69"/>
                  </a:cxn>
                  <a:cxn ang="0">
                    <a:pos x="116" y="58"/>
                  </a:cxn>
                  <a:cxn ang="0">
                    <a:pos x="114" y="46"/>
                  </a:cxn>
                  <a:cxn ang="0">
                    <a:pos x="111" y="35"/>
                  </a:cxn>
                  <a:cxn ang="0">
                    <a:pos x="105" y="25"/>
                  </a:cxn>
                  <a:cxn ang="0">
                    <a:pos x="98" y="16"/>
                  </a:cxn>
                  <a:cxn ang="0">
                    <a:pos x="89" y="9"/>
                  </a:cxn>
                  <a:cxn ang="0">
                    <a:pos x="80" y="5"/>
                  </a:cxn>
                  <a:cxn ang="0">
                    <a:pos x="70" y="1"/>
                  </a:cxn>
                  <a:cxn ang="0">
                    <a:pos x="58" y="0"/>
                  </a:cxn>
                  <a:cxn ang="0">
                    <a:pos x="47" y="1"/>
                  </a:cxn>
                  <a:cxn ang="0">
                    <a:pos x="35" y="5"/>
                  </a:cxn>
                  <a:cxn ang="0">
                    <a:pos x="26" y="10"/>
                  </a:cxn>
                  <a:cxn ang="0">
                    <a:pos x="17" y="17"/>
                  </a:cxn>
                  <a:cxn ang="0">
                    <a:pos x="11" y="27"/>
                  </a:cxn>
                  <a:cxn ang="0">
                    <a:pos x="5" y="3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2" y="69"/>
                  </a:cxn>
                </a:cxnLst>
                <a:rect l="0" t="0" r="r" b="b"/>
                <a:pathLst>
                  <a:path w="116" h="115">
                    <a:moveTo>
                      <a:pt x="2" y="69"/>
                    </a:moveTo>
                    <a:lnTo>
                      <a:pt x="5" y="80"/>
                    </a:lnTo>
                    <a:lnTo>
                      <a:pt x="11" y="90"/>
                    </a:lnTo>
                    <a:lnTo>
                      <a:pt x="18" y="98"/>
                    </a:lnTo>
                    <a:lnTo>
                      <a:pt x="27" y="105"/>
                    </a:lnTo>
                    <a:lnTo>
                      <a:pt x="36" y="111"/>
                    </a:lnTo>
                    <a:lnTo>
                      <a:pt x="47" y="114"/>
                    </a:lnTo>
                    <a:lnTo>
                      <a:pt x="58" y="115"/>
                    </a:lnTo>
                    <a:lnTo>
                      <a:pt x="70" y="114"/>
                    </a:lnTo>
                    <a:lnTo>
                      <a:pt x="80" y="111"/>
                    </a:lnTo>
                    <a:lnTo>
                      <a:pt x="90" y="105"/>
                    </a:lnTo>
                    <a:lnTo>
                      <a:pt x="98" y="98"/>
                    </a:lnTo>
                    <a:lnTo>
                      <a:pt x="105" y="89"/>
                    </a:lnTo>
                    <a:lnTo>
                      <a:pt x="111" y="80"/>
                    </a:lnTo>
                    <a:lnTo>
                      <a:pt x="114" y="69"/>
                    </a:lnTo>
                    <a:lnTo>
                      <a:pt x="116" y="58"/>
                    </a:lnTo>
                    <a:lnTo>
                      <a:pt x="114" y="46"/>
                    </a:lnTo>
                    <a:lnTo>
                      <a:pt x="111" y="35"/>
                    </a:lnTo>
                    <a:lnTo>
                      <a:pt x="105" y="25"/>
                    </a:lnTo>
                    <a:lnTo>
                      <a:pt x="98" y="16"/>
                    </a:lnTo>
                    <a:lnTo>
                      <a:pt x="89" y="9"/>
                    </a:lnTo>
                    <a:lnTo>
                      <a:pt x="80" y="5"/>
                    </a:lnTo>
                    <a:lnTo>
                      <a:pt x="70" y="1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5" y="5"/>
                    </a:lnTo>
                    <a:lnTo>
                      <a:pt x="26" y="10"/>
                    </a:lnTo>
                    <a:lnTo>
                      <a:pt x="17" y="17"/>
                    </a:lnTo>
                    <a:lnTo>
                      <a:pt x="11" y="27"/>
                    </a:lnTo>
                    <a:lnTo>
                      <a:pt x="5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pic>
        <p:nvPicPr>
          <p:cNvPr id="87269" name="Picture 229" descr="j023895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26463" y="555625"/>
            <a:ext cx="528637" cy="557213"/>
          </a:xfrm>
          <a:prstGeom prst="rect">
            <a:avLst/>
          </a:prstGeom>
          <a:noFill/>
        </p:spPr>
      </p:pic>
      <p:pic>
        <p:nvPicPr>
          <p:cNvPr id="87270" name="Picture 230" descr="j030770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98588" y="536575"/>
            <a:ext cx="468312" cy="420688"/>
          </a:xfrm>
          <a:prstGeom prst="rect">
            <a:avLst/>
          </a:prstGeom>
          <a:noFill/>
        </p:spPr>
      </p:pic>
      <p:grpSp>
        <p:nvGrpSpPr>
          <p:cNvPr id="87273" name="Group 233"/>
          <p:cNvGrpSpPr>
            <a:grpSpLocks/>
          </p:cNvGrpSpPr>
          <p:nvPr/>
        </p:nvGrpSpPr>
        <p:grpSpPr bwMode="auto">
          <a:xfrm>
            <a:off x="7896225" y="885825"/>
            <a:ext cx="165100" cy="342900"/>
            <a:chOff x="4974" y="558"/>
            <a:chExt cx="104" cy="216"/>
          </a:xfrm>
        </p:grpSpPr>
        <p:grpSp>
          <p:nvGrpSpPr>
            <p:cNvPr id="87274" name="Group 234"/>
            <p:cNvGrpSpPr>
              <a:grpSpLocks/>
            </p:cNvGrpSpPr>
            <p:nvPr/>
          </p:nvGrpSpPr>
          <p:grpSpPr bwMode="auto">
            <a:xfrm>
              <a:off x="4974" y="614"/>
              <a:ext cx="104" cy="160"/>
              <a:chOff x="1280" y="3552"/>
              <a:chExt cx="104" cy="160"/>
            </a:xfrm>
          </p:grpSpPr>
          <p:sp>
            <p:nvSpPr>
              <p:cNvPr id="87275" name="AutoShape 235"/>
              <p:cNvSpPr>
                <a:spLocks noChangeArrowheads="1"/>
              </p:cNvSpPr>
              <p:nvPr/>
            </p:nvSpPr>
            <p:spPr bwMode="auto">
              <a:xfrm>
                <a:off x="1280" y="3552"/>
                <a:ext cx="56" cy="128"/>
              </a:xfrm>
              <a:prstGeom prst="can">
                <a:avLst>
                  <a:gd name="adj" fmla="val 57143"/>
                </a:avLst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7276" name="AutoShape 236"/>
              <p:cNvSpPr>
                <a:spLocks noChangeArrowheads="1"/>
              </p:cNvSpPr>
              <p:nvPr/>
            </p:nvSpPr>
            <p:spPr bwMode="auto">
              <a:xfrm>
                <a:off x="1328" y="3584"/>
                <a:ext cx="56" cy="128"/>
              </a:xfrm>
              <a:prstGeom prst="can">
                <a:avLst>
                  <a:gd name="adj" fmla="val 57143"/>
                </a:avLst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7277" name="AutoShape 237"/>
            <p:cNvSpPr>
              <a:spLocks noChangeArrowheads="1"/>
            </p:cNvSpPr>
            <p:nvPr/>
          </p:nvSpPr>
          <p:spPr bwMode="auto">
            <a:xfrm>
              <a:off x="4974" y="558"/>
              <a:ext cx="48" cy="186"/>
            </a:xfrm>
            <a:prstGeom prst="can">
              <a:avLst>
                <a:gd name="adj" fmla="val 645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7278" name="AutoShape 238"/>
            <p:cNvSpPr>
              <a:spLocks noChangeArrowheads="1"/>
            </p:cNvSpPr>
            <p:nvPr/>
          </p:nvSpPr>
          <p:spPr bwMode="auto">
            <a:xfrm>
              <a:off x="5030" y="582"/>
              <a:ext cx="48" cy="186"/>
            </a:xfrm>
            <a:prstGeom prst="can">
              <a:avLst>
                <a:gd name="adj" fmla="val 645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7279" name="Group 239"/>
          <p:cNvGrpSpPr>
            <a:grpSpLocks/>
          </p:cNvGrpSpPr>
          <p:nvPr/>
        </p:nvGrpSpPr>
        <p:grpSpPr bwMode="auto">
          <a:xfrm>
            <a:off x="6384925" y="885825"/>
            <a:ext cx="165100" cy="342900"/>
            <a:chOff x="4974" y="558"/>
            <a:chExt cx="104" cy="216"/>
          </a:xfrm>
        </p:grpSpPr>
        <p:grpSp>
          <p:nvGrpSpPr>
            <p:cNvPr id="87280" name="Group 240"/>
            <p:cNvGrpSpPr>
              <a:grpSpLocks/>
            </p:cNvGrpSpPr>
            <p:nvPr/>
          </p:nvGrpSpPr>
          <p:grpSpPr bwMode="auto">
            <a:xfrm>
              <a:off x="4974" y="614"/>
              <a:ext cx="104" cy="160"/>
              <a:chOff x="1280" y="3552"/>
              <a:chExt cx="104" cy="160"/>
            </a:xfrm>
          </p:grpSpPr>
          <p:sp>
            <p:nvSpPr>
              <p:cNvPr id="87281" name="AutoShape 241"/>
              <p:cNvSpPr>
                <a:spLocks noChangeArrowheads="1"/>
              </p:cNvSpPr>
              <p:nvPr/>
            </p:nvSpPr>
            <p:spPr bwMode="auto">
              <a:xfrm>
                <a:off x="1280" y="3552"/>
                <a:ext cx="56" cy="128"/>
              </a:xfrm>
              <a:prstGeom prst="can">
                <a:avLst>
                  <a:gd name="adj" fmla="val 57143"/>
                </a:avLst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7282" name="AutoShape 242"/>
              <p:cNvSpPr>
                <a:spLocks noChangeArrowheads="1"/>
              </p:cNvSpPr>
              <p:nvPr/>
            </p:nvSpPr>
            <p:spPr bwMode="auto">
              <a:xfrm>
                <a:off x="1328" y="3584"/>
                <a:ext cx="56" cy="128"/>
              </a:xfrm>
              <a:prstGeom prst="can">
                <a:avLst>
                  <a:gd name="adj" fmla="val 57143"/>
                </a:avLst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7283" name="AutoShape 243"/>
            <p:cNvSpPr>
              <a:spLocks noChangeArrowheads="1"/>
            </p:cNvSpPr>
            <p:nvPr/>
          </p:nvSpPr>
          <p:spPr bwMode="auto">
            <a:xfrm>
              <a:off x="4974" y="558"/>
              <a:ext cx="48" cy="186"/>
            </a:xfrm>
            <a:prstGeom prst="can">
              <a:avLst>
                <a:gd name="adj" fmla="val 645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7284" name="AutoShape 244"/>
            <p:cNvSpPr>
              <a:spLocks noChangeArrowheads="1"/>
            </p:cNvSpPr>
            <p:nvPr/>
          </p:nvSpPr>
          <p:spPr bwMode="auto">
            <a:xfrm>
              <a:off x="5030" y="582"/>
              <a:ext cx="48" cy="186"/>
            </a:xfrm>
            <a:prstGeom prst="can">
              <a:avLst>
                <a:gd name="adj" fmla="val 645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pic>
        <p:nvPicPr>
          <p:cNvPr id="87285" name="Picture 245" descr="j030005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21375" y="3814763"/>
            <a:ext cx="530225" cy="587375"/>
          </a:xfrm>
          <a:prstGeom prst="rect">
            <a:avLst/>
          </a:prstGeom>
          <a:noFill/>
        </p:spPr>
      </p:pic>
      <p:pic>
        <p:nvPicPr>
          <p:cNvPr id="87286" name="Picture 246" descr="j030005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94275" y="4360863"/>
            <a:ext cx="530225" cy="587375"/>
          </a:xfrm>
          <a:prstGeom prst="rect">
            <a:avLst/>
          </a:prstGeom>
          <a:noFill/>
        </p:spPr>
      </p:pic>
      <p:pic>
        <p:nvPicPr>
          <p:cNvPr id="87287" name="Picture 247" descr="j030005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14475" y="1046163"/>
            <a:ext cx="704850" cy="565150"/>
          </a:xfrm>
          <a:prstGeom prst="rect">
            <a:avLst/>
          </a:prstGeom>
          <a:noFill/>
        </p:spPr>
      </p:pic>
      <p:sp>
        <p:nvSpPr>
          <p:cNvPr id="87288" name="Text Box 248"/>
          <p:cNvSpPr txBox="1">
            <a:spLocks noChangeArrowheads="1"/>
          </p:cNvSpPr>
          <p:nvPr/>
        </p:nvSpPr>
        <p:spPr bwMode="auto">
          <a:xfrm>
            <a:off x="1350963" y="1552575"/>
            <a:ext cx="887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200" b="1" i="1">
                <a:effectLst/>
                <a:latin typeface="Verdana" pitchFamily="34" charset="0"/>
              </a:rPr>
              <a:t>Cartelle Cliniche</a:t>
            </a:r>
          </a:p>
        </p:txBody>
      </p:sp>
      <p:pic>
        <p:nvPicPr>
          <p:cNvPr id="87289" name="Picture 249" descr="j030005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11875" y="1274763"/>
            <a:ext cx="530225" cy="587375"/>
          </a:xfrm>
          <a:prstGeom prst="rect">
            <a:avLst/>
          </a:prstGeom>
          <a:noFill/>
        </p:spPr>
      </p:pic>
      <p:pic>
        <p:nvPicPr>
          <p:cNvPr id="87290" name="Picture 250" descr="j030005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21575" y="1300163"/>
            <a:ext cx="530225" cy="58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2" grpId="0" animBg="1"/>
      <p:bldP spid="87053" grpId="0"/>
      <p:bldP spid="87061" grpId="0" animBg="1"/>
      <p:bldP spid="87062" grpId="0"/>
      <p:bldP spid="87065" grpId="0" animBg="1"/>
      <p:bldP spid="87066" grpId="0"/>
      <p:bldP spid="87089" grpId="0" animBg="1"/>
      <p:bldP spid="87090" grpId="0"/>
      <p:bldP spid="87092" grpId="0" animBg="1"/>
      <p:bldP spid="87093" grpId="0" animBg="1"/>
      <p:bldP spid="87094" grpId="0"/>
      <p:bldP spid="870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0" y="692150"/>
            <a:ext cx="6084888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 b="1">
                <a:solidFill>
                  <a:schemeClr val="bg1"/>
                </a:solidFill>
                <a:effectLst/>
                <a:latin typeface="Tahoma" pitchFamily="34" charset="0"/>
              </a:rPr>
              <a:t>Come costruire un  Percorso assistenziale            diagnostico-terapeutico di Qualità</a:t>
            </a:r>
            <a:endParaRPr lang="it-IT" sz="5400">
              <a:solidFill>
                <a:srgbClr val="FF3300"/>
              </a:solidFill>
              <a:effectLst/>
              <a:latin typeface="Tahoma" pitchFamily="34" charset="0"/>
            </a:endParaRPr>
          </a:p>
        </p:txBody>
      </p:sp>
      <p:pic>
        <p:nvPicPr>
          <p:cNvPr id="77846" name="Picture 22" descr="1505700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412875"/>
            <a:ext cx="2778125" cy="43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91" name="Group 35"/>
          <p:cNvGraphicFramePr>
            <a:graphicFrameLocks noGrp="1"/>
          </p:cNvGraphicFramePr>
          <p:nvPr/>
        </p:nvGraphicFramePr>
        <p:xfrm>
          <a:off x="73025" y="620713"/>
          <a:ext cx="8891588" cy="6126480"/>
        </p:xfrm>
        <a:graphic>
          <a:graphicData uri="http://schemas.openxmlformats.org/drawingml/2006/table">
            <a:tbl>
              <a:tblPr/>
              <a:tblGrid>
                <a:gridCol w="1692275"/>
                <a:gridCol w="7199313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l’azienda: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99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Determinazione del costo per prestazione;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99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+ integrazione nell'intervento assistenziale;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99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99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Legame tra qualità e consumo di risorse;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99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Immagine;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99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Confronti con altre aziende; 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il paziente: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Coinvolgimento del pz nell’ intervento assistenziale (educazione terapeutica) e nel controllo (risk management).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il medico :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Metodo condiviso per sistematizzare le pratiche e diffondere la conoscenza;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Stimolo al continuo aggiornamento e alla valutazione dello scostamento;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Sviluppo delle buone pratiche e tutela rispetto alla responsabilità civile;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Valorizzazione del ruolo medico in ottica di case-manager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3132138" y="-57150"/>
            <a:ext cx="3687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it-IT" sz="3200" b="1">
                <a:solidFill>
                  <a:srgbClr val="FFFF00"/>
                </a:solidFill>
                <a:effectLst/>
                <a:latin typeface="Tahoma" pitchFamily="34" charset="0"/>
              </a:rPr>
              <a:t>Vantaggi del PDT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5147</TotalTime>
  <Words>748</Words>
  <Application>Microsoft Office PowerPoint</Application>
  <PresentationFormat>Presentazione su schermo (4:3)</PresentationFormat>
  <Paragraphs>127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546</cp:revision>
  <dcterms:created xsi:type="dcterms:W3CDTF">2006-09-01T14:04:08Z</dcterms:created>
  <dcterms:modified xsi:type="dcterms:W3CDTF">2013-02-11T12:20:28Z</dcterms:modified>
</cp:coreProperties>
</file>